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450" r:id="rId2"/>
    <p:sldId id="381" r:id="rId3"/>
    <p:sldId id="262" r:id="rId4"/>
    <p:sldId id="451" r:id="rId5"/>
    <p:sldId id="261" r:id="rId6"/>
    <p:sldId id="377" r:id="rId7"/>
    <p:sldId id="437" r:id="rId8"/>
    <p:sldId id="438" r:id="rId9"/>
    <p:sldId id="265" r:id="rId10"/>
    <p:sldId id="389" r:id="rId11"/>
    <p:sldId id="440" r:id="rId12"/>
    <p:sldId id="267" r:id="rId13"/>
    <p:sldId id="455" r:id="rId14"/>
    <p:sldId id="397" r:id="rId15"/>
    <p:sldId id="457" r:id="rId16"/>
    <p:sldId id="465" r:id="rId17"/>
    <p:sldId id="276" r:id="rId18"/>
    <p:sldId id="399" r:id="rId19"/>
    <p:sldId id="466" r:id="rId20"/>
    <p:sldId id="383" r:id="rId21"/>
    <p:sldId id="458" r:id="rId22"/>
    <p:sldId id="459" r:id="rId23"/>
    <p:sldId id="460" r:id="rId24"/>
    <p:sldId id="461" r:id="rId25"/>
    <p:sldId id="284" r:id="rId26"/>
    <p:sldId id="288" r:id="rId27"/>
    <p:sldId id="290" r:id="rId28"/>
    <p:sldId id="291" r:id="rId29"/>
    <p:sldId id="293" r:id="rId30"/>
    <p:sldId id="294" r:id="rId31"/>
    <p:sldId id="467" r:id="rId32"/>
    <p:sldId id="425" r:id="rId33"/>
    <p:sldId id="295" r:id="rId34"/>
    <p:sldId id="296" r:id="rId35"/>
    <p:sldId id="297" r:id="rId36"/>
    <p:sldId id="298" r:id="rId37"/>
    <p:sldId id="299" r:id="rId38"/>
    <p:sldId id="302" r:id="rId39"/>
    <p:sldId id="432" r:id="rId40"/>
    <p:sldId id="433" r:id="rId41"/>
    <p:sldId id="429" r:id="rId42"/>
    <p:sldId id="434" r:id="rId43"/>
    <p:sldId id="382" r:id="rId44"/>
    <p:sldId id="391" r:id="rId45"/>
    <p:sldId id="392" r:id="rId46"/>
    <p:sldId id="336" r:id="rId47"/>
    <p:sldId id="394" r:id="rId48"/>
    <p:sldId id="339" r:id="rId49"/>
    <p:sldId id="341" r:id="rId50"/>
    <p:sldId id="452" r:id="rId51"/>
    <p:sldId id="453" r:id="rId52"/>
    <p:sldId id="342" r:id="rId53"/>
    <p:sldId id="343" r:id="rId54"/>
    <p:sldId id="344" r:id="rId55"/>
    <p:sldId id="345" r:id="rId56"/>
    <p:sldId id="430" r:id="rId57"/>
    <p:sldId id="346" r:id="rId58"/>
    <p:sldId id="347" r:id="rId59"/>
    <p:sldId id="348" r:id="rId60"/>
    <p:sldId id="462" r:id="rId61"/>
    <p:sldId id="447" r:id="rId62"/>
    <p:sldId id="384" r:id="rId63"/>
    <p:sldId id="354" r:id="rId64"/>
    <p:sldId id="305" r:id="rId65"/>
    <p:sldId id="463" r:id="rId66"/>
    <p:sldId id="314" r:id="rId67"/>
    <p:sldId id="312" r:id="rId68"/>
    <p:sldId id="469" r:id="rId69"/>
    <p:sldId id="468" r:id="rId70"/>
    <p:sldId id="316" r:id="rId71"/>
    <p:sldId id="319" r:id="rId72"/>
    <p:sldId id="321" r:id="rId73"/>
    <p:sldId id="385" r:id="rId74"/>
    <p:sldId id="323" r:id="rId75"/>
    <p:sldId id="325" r:id="rId76"/>
    <p:sldId id="326" r:id="rId77"/>
    <p:sldId id="335" r:id="rId78"/>
    <p:sldId id="369" r:id="rId79"/>
    <p:sldId id="386" r:id="rId80"/>
    <p:sldId id="337" r:id="rId81"/>
    <p:sldId id="270"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3366"/>
    <a:srgbClr val="0070C0"/>
    <a:srgbClr val="FFFFFF"/>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36" autoAdjust="0"/>
    <p:restoredTop sz="96349" autoAdjust="0"/>
  </p:normalViewPr>
  <p:slideViewPr>
    <p:cSldViewPr snapToGrid="0">
      <p:cViewPr varScale="1">
        <p:scale>
          <a:sx n="102" d="100"/>
          <a:sy n="102" d="100"/>
        </p:scale>
        <p:origin x="126" y="282"/>
      </p:cViewPr>
      <p:guideLst>
        <p:guide orient="horz" pos="2160"/>
        <p:guide pos="3840"/>
      </p:guideLst>
    </p:cSldViewPr>
  </p:slideViewPr>
  <p:outlineViewPr>
    <p:cViewPr>
      <p:scale>
        <a:sx n="33" d="100"/>
        <a:sy n="33" d="100"/>
      </p:scale>
      <p:origin x="0" y="-57570"/>
    </p:cViewPr>
  </p:outlineViewPr>
  <p:notesTextViewPr>
    <p:cViewPr>
      <p:scale>
        <a:sx n="1" d="1"/>
        <a:sy n="1" d="1"/>
      </p:scale>
      <p:origin x="0" y="0"/>
    </p:cViewPr>
  </p:notesTextViewPr>
  <p:sorterViewPr>
    <p:cViewPr varScale="1">
      <p:scale>
        <a:sx n="1" d="1"/>
        <a:sy n="1" d="1"/>
      </p:scale>
      <p:origin x="0" y="-3835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zh.wikipedia.org/wiki/%E7%A1%AC%E7%9A%AE%E7%97%85" TargetMode="External"/><Relationship Id="rId3" Type="http://schemas.openxmlformats.org/officeDocument/2006/relationships/hyperlink" Target="https://zh.wikipedia.org/wiki/%E6%97%A9%E8%A1%B0%E7%97%87" TargetMode="External"/><Relationship Id="rId7" Type="http://schemas.openxmlformats.org/officeDocument/2006/relationships/hyperlink" Target="https://zh.wikipedia.org/w/index.php?title=%E7%99%BC%E8%82%B2%E9%81%B2%E7%B7%A9&amp;action=edit&amp;redlink=1" TargetMode="External"/><Relationship Id="rId12" Type="http://schemas.openxmlformats.org/officeDocument/2006/relationships/hyperlink" Target="https://zh.wikipedia.org/wiki/%E5%BF%83%E8%A1%80%E7%AE%A1%E7%96%BE%E7%97%85"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zh.wikipedia.org/wiki/%E9%81%BA%E5%82%B3" TargetMode="External"/><Relationship Id="rId11" Type="http://schemas.openxmlformats.org/officeDocument/2006/relationships/hyperlink" Target="https://zh.wikipedia.org/wiki/%E5%8B%95%E8%84%88%E7%A1%AC%E5%8C%96" TargetMode="External"/><Relationship Id="rId5" Type="http://schemas.openxmlformats.org/officeDocument/2006/relationships/hyperlink" Target="https://zh.wikipedia.org/wiki/%E8%80%81%E5%8C%96" TargetMode="External"/><Relationship Id="rId10" Type="http://schemas.openxmlformats.org/officeDocument/2006/relationships/hyperlink" Target="https://zh.wikipedia.org/wiki/%E8%80%81%E4%BA%BA" TargetMode="External"/><Relationship Id="rId4" Type="http://schemas.openxmlformats.org/officeDocument/2006/relationships/hyperlink" Target="https://zh.wikipedia.org/w/index.php?title=%E5%85%88%E5%A4%A9%E9%81%BA%E5%82%B3%E6%80%A7%E7%96%BE%E7%97%85&amp;action=edit&amp;redlink=1" TargetMode="External"/><Relationship Id="rId9" Type="http://schemas.openxmlformats.org/officeDocument/2006/relationships/hyperlink" Target="https://zh.wikipedia.org/w/index.php?title=%E5%B9%BC%E5%B9%B4%E6%9C%9F&amp;action=edit&amp;redlin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epigeneticsandchromatin.biomedcentral.com/articles/10.1186/1756-8935-1-9"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jpet.aspetjournals.org/content/352/1/2"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nature.com/articles/s41477-018-0199-5"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www.nenno.it/phaseolus-polytene-chromosomes/nor"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ref-9"/><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cell.com/trends/genetics/fulltext/S0168-9525(11)00076-X"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https://siteman.wustl.edu/glossary/cdr0000046470/</a:t>
            </a:r>
          </a:p>
          <a:p>
            <a:r>
              <a:rPr lang="en-US" altLang="zh-CN" i="1" dirty="0"/>
              <a:t>Structure of DNA. Most DNA is found inside the nucleus of a cell, where it forms the chromosomes. Chromosomes have proteins called histones that bind to DNA. DNA has two strands that twist into the shape of a spiral ladder called a helix. DNA is made up of four building blocks called nucleotides: adenine (A), thymine (T), guanine (G), and cytosine (C). The nucleotides attach to each other (A with T, and G with C) to form chemical bonds called base pairs, which connect the two DNA strands. Genes are short pieces of DNA that carry specific genetic information.</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a:t>
            </a:fld>
            <a:endParaRPr lang="zh-CN" altLang="en-US"/>
          </a:p>
        </p:txBody>
      </p:sp>
    </p:spTree>
    <p:extLst>
      <p:ext uri="{BB962C8B-B14F-4D97-AF65-F5344CB8AC3E}">
        <p14:creationId xmlns:p14="http://schemas.microsoft.com/office/powerpoint/2010/main" val="2610778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15D88729-0232-4766-81F9-7970FA7D6EA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备注占位符 2">
            <a:extLst>
              <a:ext uri="{FF2B5EF4-FFF2-40B4-BE49-F238E27FC236}">
                <a16:creationId xmlns:a16="http://schemas.microsoft.com/office/drawing/2014/main" id="{7BA04A95-AC33-49B6-95E6-6EC00692DE7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16-31 </a:t>
            </a:r>
            <a:r>
              <a:rPr lang="en-US" altLang="zh-CN" b="1"/>
              <a:t>Macromolecular Transport into and out of the Nucleus. </a:t>
            </a:r>
            <a:r>
              <a:rPr lang="en-US" altLang="zh-CN"/>
              <a:t>Because eukaryotic cells store their genetic information</a:t>
            </a:r>
          </a:p>
          <a:p>
            <a:r>
              <a:rPr lang="en-US" altLang="zh-CN"/>
              <a:t>in the nucleus but synthesize proteins in the cytosol, all the proteins</a:t>
            </a:r>
          </a:p>
          <a:p>
            <a:r>
              <a:rPr lang="en-US" altLang="zh-CN"/>
              <a:t>needed in the nucleus must be transported inward from the cytosol</a:t>
            </a:r>
          </a:p>
          <a:p>
            <a:r>
              <a:rPr lang="en-US" altLang="zh-CN"/>
              <a:t>(purple arrows), and all the RNA molecules and ribosomal subunits</a:t>
            </a:r>
          </a:p>
          <a:p>
            <a:r>
              <a:rPr lang="en-US" altLang="zh-CN"/>
              <a:t>needed for protein synthesis in the cytosol must be transported</a:t>
            </a:r>
          </a:p>
          <a:p>
            <a:r>
              <a:rPr lang="en-US" altLang="zh-CN"/>
              <a:t>outward from the nucleus (red arrows). The three kinds of RNA</a:t>
            </a:r>
          </a:p>
          <a:p>
            <a:r>
              <a:rPr lang="en-US" altLang="zh-CN"/>
              <a:t>molecules required for protein synthesis are ribosomal RNA (rRNA),</a:t>
            </a:r>
          </a:p>
          <a:p>
            <a:r>
              <a:rPr lang="sv-SE" altLang="zh-CN"/>
              <a:t>messenger RNA (mRNA), and transfer RNA (tRNA).</a:t>
            </a:r>
            <a:endParaRPr lang="zh-CN" altLang="en-US"/>
          </a:p>
        </p:txBody>
      </p:sp>
      <p:sp>
        <p:nvSpPr>
          <p:cNvPr id="19460" name="灯片编号占位符 3">
            <a:extLst>
              <a:ext uri="{FF2B5EF4-FFF2-40B4-BE49-F238E27FC236}">
                <a16:creationId xmlns:a16="http://schemas.microsoft.com/office/drawing/2014/main" id="{322F6E19-A8D0-47F8-9805-B768773FC0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6EAC3C5-4291-4F00-9BD2-26BEA2AB1F78}" type="slidenum">
              <a:rPr lang="zh-CN" altLang="en-US" smtClean="0"/>
              <a:pPr/>
              <a:t>12</a:t>
            </a:fld>
            <a:endParaRPr lang="zh-CN" altLang="en-US"/>
          </a:p>
        </p:txBody>
      </p:sp>
    </p:spTree>
    <p:extLst>
      <p:ext uri="{BB962C8B-B14F-4D97-AF65-F5344CB8AC3E}">
        <p14:creationId xmlns:p14="http://schemas.microsoft.com/office/powerpoint/2010/main" val="265995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D8D2B952-0628-446E-BA46-D6BCDA2D59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7350DDEE-CCE6-4E39-B283-7B2AD62E744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3012" name="灯片编号占位符 3">
            <a:extLst>
              <a:ext uri="{FF2B5EF4-FFF2-40B4-BE49-F238E27FC236}">
                <a16:creationId xmlns:a16="http://schemas.microsoft.com/office/drawing/2014/main" id="{C37BAB1F-112C-45D6-AFC2-7EA675FF88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0DBA8FB-7912-4650-B84A-A5F939DFB35D}" type="slidenum">
              <a:rPr lang="zh-CN" altLang="en-US"/>
              <a:pPr/>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Structure and function of the nuclear lamina. The nuclear lamina lies on the inner surface of the inner nuclear membrane (INM), where it serves to maintain nuclear stability, organize chromatin and bind nuclear pore complexes (NPCs) and a steadily growing list of nuclear envelope proteins (purple) and transcription factors (pink). Nuclear envelope proteins that are bound to the lamina include </a:t>
            </a:r>
            <a:r>
              <a:rPr lang="en-US" altLang="zh-CN" dirty="0" err="1"/>
              <a:t>nesprin</a:t>
            </a:r>
            <a:r>
              <a:rPr lang="en-US" altLang="zh-CN" dirty="0"/>
              <a:t>, </a:t>
            </a:r>
            <a:r>
              <a:rPr lang="en-US" altLang="zh-CN" dirty="0" err="1"/>
              <a:t>emerin</a:t>
            </a:r>
            <a:r>
              <a:rPr lang="en-US" altLang="zh-CN" dirty="0"/>
              <a:t>, lamina-associated proteins 1 and 2 (LAP1 and LAP2), the </a:t>
            </a:r>
            <a:r>
              <a:rPr lang="en-US" altLang="zh-CN" dirty="0" err="1"/>
              <a:t>lamin</a:t>
            </a:r>
            <a:r>
              <a:rPr lang="en-US" altLang="zh-CN" dirty="0"/>
              <a:t> B receptor (LBR) and MAN1. Transcription factors that bind to the lamina include the retinoblastoma transcriptional regulator (RB), germ cell-less (GCL), sterol response element binding protein (SREBP1), FOS and MOK2. Barrier to autointegration factor (BAF) is a chromatin-associated protein that also binds to the nuclear lamina and several of the aforementioned nuclear envelope proteins. Heterochromatin protein 1 (HP1) binds both chromatin and the LBR. ONM, outer nuclear membrane.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17</a:t>
            </a:fld>
            <a:endParaRPr lang="zh-CN" altLang="en-US"/>
          </a:p>
        </p:txBody>
      </p:sp>
    </p:spTree>
    <p:extLst>
      <p:ext uri="{BB962C8B-B14F-4D97-AF65-F5344CB8AC3E}">
        <p14:creationId xmlns:p14="http://schemas.microsoft.com/office/powerpoint/2010/main" val="3692639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361233E3-F1F5-4CFB-845C-4FDF764E4A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a:extLst>
              <a:ext uri="{FF2B5EF4-FFF2-40B4-BE49-F238E27FC236}">
                <a16:creationId xmlns:a16="http://schemas.microsoft.com/office/drawing/2014/main" id="{67F46670-707B-4E14-A207-E80535D9F1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http://www.eurasnet.info/clinicians/alternative-splicing-and-disease/list-of-diseases/hgps</a:t>
            </a:r>
          </a:p>
          <a:p>
            <a:r>
              <a:rPr lang="en-US" altLang="zh-CN"/>
              <a:t>http://ccrintra.cancer.gov/news/frontiers/march2007/misteli_print.asp</a:t>
            </a:r>
          </a:p>
          <a:p>
            <a:r>
              <a:rPr lang="zh-CN" altLang="en-US" b="1"/>
              <a:t>早年衰老综合症</a:t>
            </a:r>
            <a:r>
              <a:rPr lang="zh-CN" altLang="en-US"/>
              <a:t>（</a:t>
            </a:r>
            <a:r>
              <a:rPr lang="en-US" altLang="zh-CN"/>
              <a:t>Hutchinson-Gilford Progeria syndrome</a:t>
            </a:r>
            <a:r>
              <a:rPr lang="zh-CN" altLang="en-US"/>
              <a:t>），简称</a:t>
            </a:r>
            <a:r>
              <a:rPr lang="zh-CN" altLang="en-US">
                <a:hlinkClick r:id="rId3" tooltip="早衰症"/>
              </a:rPr>
              <a:t>早衰症</a:t>
            </a:r>
            <a:r>
              <a:rPr lang="zh-CN" altLang="en-US"/>
              <a:t>。早衰症是一种极端罕见的</a:t>
            </a:r>
            <a:r>
              <a:rPr lang="zh-CN" altLang="en-US">
                <a:hlinkClick r:id="rId4" tooltip="先天遗传性疾病（页面不存在）"/>
              </a:rPr>
              <a:t>先天遗传性疾病</a:t>
            </a:r>
            <a:r>
              <a:rPr lang="zh-CN" altLang="en-US"/>
              <a:t>，其患者身体的</a:t>
            </a:r>
            <a:r>
              <a:rPr lang="zh-CN" altLang="en-US">
                <a:hlinkClick r:id="rId5" tooltip="老化"/>
              </a:rPr>
              <a:t>老化</a:t>
            </a:r>
            <a:r>
              <a:rPr lang="zh-CN" altLang="en-US"/>
              <a:t>过程十分快速。而罹患此病孩童的年龄很少超过</a:t>
            </a:r>
            <a:r>
              <a:rPr lang="en-US" altLang="zh-CN"/>
              <a:t>13</a:t>
            </a:r>
            <a:r>
              <a:rPr lang="zh-CN" altLang="en-US"/>
              <a:t>岁，大约每八百万个新生儿之中就有一位得到此疾。虽然早衰症是一种遗传性疾病，但是发生的十分零星且很少在家族之中</a:t>
            </a:r>
            <a:r>
              <a:rPr lang="zh-CN" altLang="en-US">
                <a:hlinkClick r:id="rId6" tooltip="遗传"/>
              </a:rPr>
              <a:t>遗传</a:t>
            </a:r>
            <a:r>
              <a:rPr lang="zh-CN" altLang="en-US"/>
              <a:t>下来</a:t>
            </a:r>
            <a:r>
              <a:rPr lang="en-US" altLang="zh-CN"/>
              <a:t>.</a:t>
            </a:r>
          </a:p>
          <a:p>
            <a:r>
              <a:rPr lang="zh-CN" altLang="en-US"/>
              <a:t>早衰症的早期症状包括了</a:t>
            </a:r>
            <a:r>
              <a:rPr lang="zh-CN" altLang="en-US">
                <a:hlinkClick r:id="rId7" tooltip="发育迟缓（页面不存在）"/>
              </a:rPr>
              <a:t>发育迟缓</a:t>
            </a:r>
            <a:r>
              <a:rPr lang="zh-CN" altLang="en-US"/>
              <a:t>、局部性</a:t>
            </a:r>
            <a:r>
              <a:rPr lang="zh-CN" altLang="en-US">
                <a:hlinkClick r:id="rId8" tooltip="硬皮病"/>
              </a:rPr>
              <a:t>硬皮病</a:t>
            </a:r>
            <a:r>
              <a:rPr lang="zh-CN" altLang="en-US"/>
              <a:t>症状。当患者过了</a:t>
            </a:r>
            <a:r>
              <a:rPr lang="zh-CN" altLang="en-US">
                <a:hlinkClick r:id="rId9" tooltip="幼年期（页面不存在）"/>
              </a:rPr>
              <a:t>幼年期</a:t>
            </a:r>
            <a:r>
              <a:rPr lang="zh-CN" altLang="en-US"/>
              <a:t>之后，其他的症状会变的更明显。例如发育受限、头发稀少以及狭小的脸部、口部与鼻子，都是早衰症患者的独特外观。早衰症患者通常具有小而虚弱的身体，就像</a:t>
            </a:r>
            <a:r>
              <a:rPr lang="zh-CN" altLang="en-US">
                <a:hlinkClick r:id="rId10" tooltip="老人"/>
              </a:rPr>
              <a:t>老人</a:t>
            </a:r>
            <a:r>
              <a:rPr lang="zh-CN" altLang="en-US"/>
              <a:t>一样。</a:t>
            </a:r>
          </a:p>
          <a:p>
            <a:r>
              <a:rPr lang="zh-CN" altLang="en-US"/>
              <a:t>接下来症状将发展成为起皱纹的皮肤、</a:t>
            </a:r>
            <a:r>
              <a:rPr lang="zh-CN" altLang="en-US">
                <a:hlinkClick r:id="rId11" tooltip="动脉硬化"/>
              </a:rPr>
              <a:t>动脉硬化</a:t>
            </a:r>
            <a:r>
              <a:rPr lang="zh-CN" altLang="en-US"/>
              <a:t>、</a:t>
            </a:r>
            <a:r>
              <a:rPr lang="zh-CN" altLang="en-US">
                <a:hlinkClick r:id="rId12" tooltip="心血管疾病"/>
              </a:rPr>
              <a:t>心血管疾病</a:t>
            </a:r>
            <a:r>
              <a:rPr lang="zh-CN" altLang="en-US"/>
              <a:t>等。</a:t>
            </a:r>
          </a:p>
          <a:p>
            <a:r>
              <a:rPr lang="zh-CN" altLang="en-US"/>
              <a:t>除此之外，早衰症患者通常对阳光敏感，这是因为此病患者的身体无法进行正常人的</a:t>
            </a:r>
            <a:r>
              <a:rPr lang="en-US" altLang="zh-CN"/>
              <a:t>DNA</a:t>
            </a:r>
            <a:r>
              <a:rPr lang="zh-CN" altLang="en-US"/>
              <a:t>修复工作，而失掉细胞复制及蛋白质制造的功能。</a:t>
            </a:r>
          </a:p>
          <a:p>
            <a:endParaRPr lang="en-US" altLang="zh-CN"/>
          </a:p>
          <a:p>
            <a:r>
              <a:rPr lang="en-US" altLang="zh-CN" b="1"/>
              <a:t>Figure 1.</a:t>
            </a:r>
            <a:r>
              <a:rPr lang="en-US" altLang="zh-CN"/>
              <a:t> Molecular parallels between premature aging and physiological aging. The premature aging disease Hutchinson-Gilford Progeria Syndrome (HGPS) is caused by activation of a cryptic splice site in the lamin A/C gene (</a:t>
            </a:r>
            <a:r>
              <a:rPr lang="en-US" altLang="zh-CN" i="1"/>
              <a:t>LMNA</a:t>
            </a:r>
            <a:r>
              <a:rPr lang="en-US" altLang="zh-CN"/>
              <a:t>) leading to the production of a dominant-negative lamin A protein isoform. The protein disrupts nuclear function and leads to defects in chromatin organization and DNA repair. During normal aging, the same cryptic splice site in </a:t>
            </a:r>
            <a:r>
              <a:rPr lang="en-US" altLang="zh-CN" i="1"/>
              <a:t>LMNA</a:t>
            </a:r>
            <a:r>
              <a:rPr lang="en-US" altLang="zh-CN"/>
              <a:t> is used at low levels. Although the production of aberrant lamin A is tolerated in young cells, it leads to defects in aged cells similar to those in the cells of HGPS patients. CSIM, C-terminal CAAX motif (C, cysteine; A, usually an aliphatic residue; and X, any amino acid). </a:t>
            </a:r>
          </a:p>
          <a:p>
            <a:endParaRPr lang="en-US" altLang="zh-CN"/>
          </a:p>
        </p:txBody>
      </p:sp>
      <p:sp>
        <p:nvSpPr>
          <p:cNvPr id="55300" name="灯片编号占位符 3">
            <a:extLst>
              <a:ext uri="{FF2B5EF4-FFF2-40B4-BE49-F238E27FC236}">
                <a16:creationId xmlns:a16="http://schemas.microsoft.com/office/drawing/2014/main" id="{9AB4ED9B-9ADF-4188-8FF9-4118166401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BAD624F-00AC-4C08-ACBD-83DABA156BBF}" type="slidenum">
              <a:rPr lang="zh-CN" altLang="en-US"/>
              <a:pPr/>
              <a:t>18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8D4BD426-989D-4BCD-9B7B-82E20C0024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A39D85DA-DEB0-4F6E-9C3F-91561A257D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http://en.wikipedia.org/wiki/File:Nuclear_envelope_breakdown_and_reassembly_in_mitosis.jpg</a:t>
            </a:r>
            <a:endParaRPr lang="zh-CN" altLang="en-US" dirty="0"/>
          </a:p>
        </p:txBody>
      </p:sp>
      <p:sp>
        <p:nvSpPr>
          <p:cNvPr id="17412" name="灯片编号占位符 3">
            <a:extLst>
              <a:ext uri="{FF2B5EF4-FFF2-40B4-BE49-F238E27FC236}">
                <a16:creationId xmlns:a16="http://schemas.microsoft.com/office/drawing/2014/main" id="{B34DCBDE-1448-43D0-94F7-7DC6AB2564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742948D-487B-4BC0-B4A5-9E80B0935F89}" type="slidenum">
              <a:rPr lang="zh-CN" altLang="en-US" smtClean="0"/>
              <a:pPr>
                <a:spcBef>
                  <a:spcPct val="0"/>
                </a:spcBef>
              </a:pPr>
              <a:t>19</a:t>
            </a:fld>
            <a:endParaRPr lang="zh-CN" altLang="en-US"/>
          </a:p>
        </p:txBody>
      </p:sp>
    </p:spTree>
    <p:extLst>
      <p:ext uri="{BB962C8B-B14F-4D97-AF65-F5344CB8AC3E}">
        <p14:creationId xmlns:p14="http://schemas.microsoft.com/office/powerpoint/2010/main" val="3184972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http://www.nature.com/nrneph/journal/v6/n6/fig_tab/nrneph.2010.55_F2.html</a:t>
            </a:r>
          </a:p>
          <a:p>
            <a:r>
              <a:rPr lang="en-US" altLang="zh-CN" dirty="0"/>
              <a:t>Chromatin is DNA that is complexed to histone and nonhistone nuclear proteins and condenses to form a chromosome (approximately 1,400 nm in width). The condensed chromatin (approximately 700 nm in diameter) is composed of much finer chromatin (300 nm in diameter) and also nucleosomes (30 nm in diameter) that are used to package the genome into the cell nucleus. The core particle of the nucleosomes is composed of 147 bp of genomic DNA (2 nm in diameter) wrapped around a histone octamer that consists of two copies of the major types of histones (H2A, H2B, H3 and H4), which have varying functions. Recent work has demonstrated that hyperglycemia can induce a complex series of molecular events associated with gene-activating epigenetic changes</a:t>
            </a:r>
            <a:endParaRPr lang="zh-CN" altLang="en-US" dirty="0"/>
          </a:p>
          <a:p>
            <a:pPr eaLnBrk="1" hangingPunct="1">
              <a:spcBef>
                <a:spcPct val="0"/>
              </a:spcBef>
            </a:pPr>
            <a:endParaRPr lang="zh-CN" altLang="en-US" dirty="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26587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22</a:t>
            </a:fld>
            <a:endParaRPr lang="zh-CN" altLang="en-US"/>
          </a:p>
        </p:txBody>
      </p:sp>
    </p:spTree>
    <p:extLst>
      <p:ext uri="{BB962C8B-B14F-4D97-AF65-F5344CB8AC3E}">
        <p14:creationId xmlns:p14="http://schemas.microsoft.com/office/powerpoint/2010/main" val="1888917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23</a:t>
            </a:fld>
            <a:endParaRPr lang="zh-CN" altLang="en-US"/>
          </a:p>
        </p:txBody>
      </p:sp>
    </p:spTree>
    <p:extLst>
      <p:ext uri="{BB962C8B-B14F-4D97-AF65-F5344CB8AC3E}">
        <p14:creationId xmlns:p14="http://schemas.microsoft.com/office/powerpoint/2010/main" val="410962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24</a:t>
            </a:fld>
            <a:endParaRPr lang="zh-CN" altLang="en-US"/>
          </a:p>
        </p:txBody>
      </p:sp>
    </p:spTree>
    <p:extLst>
      <p:ext uri="{BB962C8B-B14F-4D97-AF65-F5344CB8AC3E}">
        <p14:creationId xmlns:p14="http://schemas.microsoft.com/office/powerpoint/2010/main" val="1229831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DCE39986-2247-4606-A5E0-72CB68D5D9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a:extLst>
              <a:ext uri="{FF2B5EF4-FFF2-40B4-BE49-F238E27FC236}">
                <a16:creationId xmlns:a16="http://schemas.microsoft.com/office/drawing/2014/main" id="{2480A333-E03B-41BB-8E2E-38D3C81443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50180" name="灯片编号占位符 3">
            <a:extLst>
              <a:ext uri="{FF2B5EF4-FFF2-40B4-BE49-F238E27FC236}">
                <a16:creationId xmlns:a16="http://schemas.microsoft.com/office/drawing/2014/main" id="{B1C8AAD4-9B3E-4F14-9FF9-CBC2889B11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A02E9B68-9750-4B54-8BE4-12445D5F77B5}" type="slidenum">
              <a:rPr lang="zh-CN" altLang="en-US" smtClean="0">
                <a:latin typeface="Calibri" panose="020F0502020204030204" pitchFamily="34" charset="0"/>
                <a:ea typeface="宋体" panose="02010600030101010101" pitchFamily="2" charset="-122"/>
              </a:rPr>
              <a:pPr>
                <a:spcBef>
                  <a:spcPct val="0"/>
                </a:spcBef>
              </a:pPr>
              <a:t>25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9666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2</a:t>
            </a:fld>
            <a:endParaRPr lang="zh-CN" altLang="en-US"/>
          </a:p>
        </p:txBody>
      </p:sp>
    </p:spTree>
    <p:extLst>
      <p:ext uri="{BB962C8B-B14F-4D97-AF65-F5344CB8AC3E}">
        <p14:creationId xmlns:p14="http://schemas.microsoft.com/office/powerpoint/2010/main" val="1693351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1CD4A121-D9E7-4D24-91A3-CB38AAAB7F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a:extLst>
              <a:ext uri="{FF2B5EF4-FFF2-40B4-BE49-F238E27FC236}">
                <a16:creationId xmlns:a16="http://schemas.microsoft.com/office/drawing/2014/main" id="{BF1C9B5D-916F-4079-9C3A-537425EB119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7348" name="灯片编号占位符 3">
            <a:extLst>
              <a:ext uri="{FF2B5EF4-FFF2-40B4-BE49-F238E27FC236}">
                <a16:creationId xmlns:a16="http://schemas.microsoft.com/office/drawing/2014/main" id="{440B4B24-26FB-44A8-A8A3-DE1ACC28093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3886342-125C-451F-B78A-0A851E71E44B}" type="slidenum">
              <a:rPr lang="zh-CN" altLang="en-US" smtClean="0">
                <a:ea typeface="宋体" panose="02010600030101010101" pitchFamily="2" charset="-122"/>
              </a:rPr>
              <a:pPr/>
              <a:t>26</a:t>
            </a:fld>
            <a:endParaRPr lang="zh-CN" altLang="en-US">
              <a:ea typeface="宋体" panose="02010600030101010101" pitchFamily="2" charset="-122"/>
            </a:endParaRPr>
          </a:p>
        </p:txBody>
      </p:sp>
    </p:spTree>
    <p:extLst>
      <p:ext uri="{BB962C8B-B14F-4D97-AF65-F5344CB8AC3E}">
        <p14:creationId xmlns:p14="http://schemas.microsoft.com/office/powerpoint/2010/main" val="3031229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27</a:t>
            </a:fld>
            <a:endParaRPr lang="zh-CN" altLang="en-US"/>
          </a:p>
        </p:txBody>
      </p:sp>
    </p:spTree>
    <p:extLst>
      <p:ext uri="{BB962C8B-B14F-4D97-AF65-F5344CB8AC3E}">
        <p14:creationId xmlns:p14="http://schemas.microsoft.com/office/powerpoint/2010/main" val="579185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29</a:t>
            </a:fld>
            <a:endParaRPr lang="zh-CN" altLang="en-US"/>
          </a:p>
        </p:txBody>
      </p:sp>
    </p:spTree>
    <p:extLst>
      <p:ext uri="{BB962C8B-B14F-4D97-AF65-F5344CB8AC3E}">
        <p14:creationId xmlns:p14="http://schemas.microsoft.com/office/powerpoint/2010/main" val="4180033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95C53AF0-B506-4B97-B889-5BB5CEF6B2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a:extLst>
              <a:ext uri="{FF2B5EF4-FFF2-40B4-BE49-F238E27FC236}">
                <a16:creationId xmlns:a16="http://schemas.microsoft.com/office/drawing/2014/main" id="{31739F90-6B0B-4F21-8F6C-6C26A97BA78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http://www.frontiers-in-genetics.org/en/pictures/chromatin_2.jpg</a:t>
            </a:r>
            <a:endParaRPr lang="zh-CN" altLang="en-US"/>
          </a:p>
          <a:p>
            <a:endParaRPr lang="zh-CN" altLang="en-US"/>
          </a:p>
        </p:txBody>
      </p:sp>
      <p:sp>
        <p:nvSpPr>
          <p:cNvPr id="65540" name="灯片编号占位符 3">
            <a:extLst>
              <a:ext uri="{FF2B5EF4-FFF2-40B4-BE49-F238E27FC236}">
                <a16:creationId xmlns:a16="http://schemas.microsoft.com/office/drawing/2014/main" id="{F10AC52B-BA1F-4DC3-9CEA-A5A9251335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62BFDAB-6259-4081-8DC6-788F66D997E2}" type="slidenum">
              <a:rPr lang="zh-CN" altLang="en-US" smtClean="0">
                <a:latin typeface="Calibri" panose="020F0502020204030204" pitchFamily="34" charset="0"/>
                <a:ea typeface="宋体" panose="02010600030101010101" pitchFamily="2" charset="-122"/>
              </a:rPr>
              <a:pPr>
                <a:spcBef>
                  <a:spcPct val="0"/>
                </a:spcBef>
              </a:pPr>
              <a:t>30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81611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31</a:t>
            </a:fld>
            <a:endParaRPr lang="zh-CN" altLang="en-US"/>
          </a:p>
        </p:txBody>
      </p:sp>
    </p:spTree>
    <p:extLst>
      <p:ext uri="{BB962C8B-B14F-4D97-AF65-F5344CB8AC3E}">
        <p14:creationId xmlns:p14="http://schemas.microsoft.com/office/powerpoint/2010/main" val="343292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78392B20-411F-49CB-9290-8CBD295DBF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a:extLst>
              <a:ext uri="{FF2B5EF4-FFF2-40B4-BE49-F238E27FC236}">
                <a16:creationId xmlns:a16="http://schemas.microsoft.com/office/drawing/2014/main" id="{48E0E623-9BAD-442A-9EB7-5C3933C92A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88068" name="灯片编号占位符 3">
            <a:extLst>
              <a:ext uri="{FF2B5EF4-FFF2-40B4-BE49-F238E27FC236}">
                <a16:creationId xmlns:a16="http://schemas.microsoft.com/office/drawing/2014/main" id="{E75B62FB-C0B7-4F60-BF1E-3F2A3DF1E7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DA648F-9EBE-400E-9117-22CA3BFB24EE}" type="slidenum">
              <a:rPr lang="zh-CN" altLang="en-US" smtClean="0"/>
              <a:pPr>
                <a:spcBef>
                  <a:spcPct val="0"/>
                </a:spcBef>
              </a:pPr>
              <a:t>32</a:t>
            </a:fld>
            <a:endParaRPr lang="zh-CN" altLang="en-US"/>
          </a:p>
        </p:txBody>
      </p:sp>
    </p:spTree>
    <p:extLst>
      <p:ext uri="{BB962C8B-B14F-4D97-AF65-F5344CB8AC3E}">
        <p14:creationId xmlns:p14="http://schemas.microsoft.com/office/powerpoint/2010/main" val="4110640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1830AC8D-EAE6-4CF5-8947-D18D5E8DC3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id="{342DBC0B-8193-4372-803E-D5E1E61AE5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组蛋白与 </a:t>
            </a:r>
            <a:r>
              <a:rPr lang="en-US" altLang="zh-CN" dirty="0"/>
              <a:t>DNA </a:t>
            </a:r>
            <a:r>
              <a:rPr lang="zh-CN" altLang="en-US" dirty="0"/>
              <a:t>之间的结合依靠的是组蛋白带正电的碱 性基团与 </a:t>
            </a:r>
            <a:r>
              <a:rPr lang="en-US" altLang="zh-CN" dirty="0"/>
              <a:t>DNA </a:t>
            </a:r>
            <a:r>
              <a:rPr lang="zh-CN" altLang="en-US" dirty="0"/>
              <a:t>带负电荷的磷酸基团之间的静电引 力，如果用稀酸处理复合物，则</a:t>
            </a:r>
          </a:p>
          <a:p>
            <a:endParaRPr lang="zh-CN" altLang="en-US" dirty="0"/>
          </a:p>
          <a:p>
            <a:r>
              <a:rPr lang="zh-CN" altLang="en-US" dirty="0"/>
              <a:t>磷酸基团质子化而 失去所带的负电荷，复合物解离。如果用高盐溶液 处理复合物，则阳离子与磷酸基团结合而取代了组 蛋白，导致组蛋</a:t>
            </a:r>
          </a:p>
          <a:p>
            <a:endParaRPr lang="zh-CN" altLang="en-US" dirty="0"/>
          </a:p>
          <a:p>
            <a:r>
              <a:rPr lang="zh-CN" altLang="en-US" dirty="0"/>
              <a:t>白与 </a:t>
            </a:r>
            <a:r>
              <a:rPr lang="en-US" altLang="zh-CN" dirty="0"/>
              <a:t>DNA </a:t>
            </a:r>
            <a:r>
              <a:rPr lang="zh-CN" altLang="en-US" dirty="0"/>
              <a:t>解离。</a:t>
            </a:r>
            <a:endParaRPr lang="en-US" altLang="zh-CN" dirty="0"/>
          </a:p>
          <a:p>
            <a:endParaRPr lang="en-US" altLang="zh-CN" dirty="0"/>
          </a:p>
          <a:p>
            <a:r>
              <a:rPr lang="zh-CN" altLang="en-US" dirty="0"/>
              <a:t>组蛋白与</a:t>
            </a:r>
            <a:r>
              <a:rPr lang="en-US" altLang="zh-CN" dirty="0"/>
              <a:t>DNA</a:t>
            </a:r>
            <a:r>
              <a:rPr lang="zh-CN" altLang="en-US" dirty="0"/>
              <a:t>的相互作用是靠的是离子键</a:t>
            </a:r>
            <a:r>
              <a:rPr lang="en-US" altLang="zh-CN" dirty="0"/>
              <a:t>(</a:t>
            </a:r>
            <a:r>
              <a:rPr lang="zh-CN" altLang="en-US" dirty="0"/>
              <a:t>带正电荷的组蛋白与带负电荷的</a:t>
            </a:r>
            <a:r>
              <a:rPr lang="en-US" altLang="zh-CN" dirty="0"/>
              <a:t>DNA)</a:t>
            </a:r>
            <a:r>
              <a:rPr lang="zh-CN" altLang="en-US" dirty="0"/>
              <a:t>，是一种非特异性作用；而调节蛋白如各种转录因子主要通</a:t>
            </a:r>
          </a:p>
          <a:p>
            <a:endParaRPr lang="zh-CN" altLang="en-US" dirty="0"/>
          </a:p>
          <a:p>
            <a:r>
              <a:rPr lang="zh-CN" altLang="en-US" dirty="0"/>
              <a:t>过次级键</a:t>
            </a:r>
            <a:r>
              <a:rPr lang="en-US" altLang="zh-CN" dirty="0"/>
              <a:t>(</a:t>
            </a:r>
            <a:r>
              <a:rPr lang="zh-CN" altLang="en-US" dirty="0"/>
              <a:t>氢键和疏水键</a:t>
            </a:r>
            <a:r>
              <a:rPr lang="en-US" altLang="zh-CN" dirty="0"/>
              <a:t>)</a:t>
            </a:r>
            <a:r>
              <a:rPr lang="zh-CN" altLang="en-US" dirty="0"/>
              <a:t>与</a:t>
            </a:r>
            <a:r>
              <a:rPr lang="en-US" altLang="zh-CN" dirty="0"/>
              <a:t>DNA</a:t>
            </a:r>
            <a:r>
              <a:rPr lang="zh-CN" altLang="en-US" dirty="0"/>
              <a:t>上特殊的核苷酸序列结合，表现出高度的特异性。高盐浓度可破坏组蛋白与</a:t>
            </a:r>
            <a:r>
              <a:rPr lang="en-US" altLang="zh-CN" dirty="0"/>
              <a:t>DNA</a:t>
            </a:r>
            <a:r>
              <a:rPr lang="zh-CN" altLang="en-US" dirty="0"/>
              <a:t>的形成的离子键而减弱组蛋</a:t>
            </a:r>
          </a:p>
          <a:p>
            <a:endParaRPr lang="zh-CN" altLang="en-US" dirty="0"/>
          </a:p>
          <a:p>
            <a:r>
              <a:rPr lang="zh-CN" altLang="en-US" dirty="0"/>
              <a:t>白与</a:t>
            </a:r>
            <a:r>
              <a:rPr lang="en-US" altLang="zh-CN" dirty="0"/>
              <a:t>DNA</a:t>
            </a:r>
            <a:r>
              <a:rPr lang="zh-CN" altLang="en-US" dirty="0"/>
              <a:t>的相互作用，但对次级键影响不大，甚至增强次级键，所以对许多调节蛋白影响甚小。</a:t>
            </a:r>
          </a:p>
          <a:p>
            <a:endParaRPr lang="zh-CN" altLang="en-US" dirty="0"/>
          </a:p>
        </p:txBody>
      </p:sp>
      <p:sp>
        <p:nvSpPr>
          <p:cNvPr id="67588" name="灯片编号占位符 3">
            <a:extLst>
              <a:ext uri="{FF2B5EF4-FFF2-40B4-BE49-F238E27FC236}">
                <a16:creationId xmlns:a16="http://schemas.microsoft.com/office/drawing/2014/main" id="{71AB1252-4FAA-4BBC-818F-6BF399824C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EAFAA8E3-08B6-4DED-BA89-9CAE3E729CBF}" type="slidenum">
              <a:rPr lang="zh-CN" altLang="en-US" smtClean="0">
                <a:latin typeface="Calibri" panose="020F0502020204030204" pitchFamily="34" charset="0"/>
                <a:ea typeface="宋体" panose="02010600030101010101" pitchFamily="2" charset="-122"/>
              </a:rPr>
              <a:pPr>
                <a:spcBef>
                  <a:spcPct val="0"/>
                </a:spcBef>
              </a:pPr>
              <a:t>33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11203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F0CC5456-0FB4-4DFC-8B6B-A6DAFA09F24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a:extLst>
              <a:ext uri="{FF2B5EF4-FFF2-40B4-BE49-F238E27FC236}">
                <a16:creationId xmlns:a16="http://schemas.microsoft.com/office/drawing/2014/main" id="{D7785D27-75B3-4DA5-9407-128F0F7795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solidFill>
                  <a:srgbClr val="0033CC"/>
                </a:solidFill>
                <a:ea typeface="黑体" panose="02010609060101010101" pitchFamily="49" charset="-122"/>
              </a:rPr>
              <a:t>DNA</a:t>
            </a:r>
            <a:r>
              <a:rPr lang="zh-CN" altLang="en-US" b="1">
                <a:solidFill>
                  <a:srgbClr val="0033CC"/>
                </a:solidFill>
                <a:ea typeface="黑体" panose="02010609060101010101" pitchFamily="49" charset="-122"/>
              </a:rPr>
              <a:t>双螺旋螺距</a:t>
            </a:r>
            <a:r>
              <a:rPr lang="en-US" altLang="zh-CN" b="1">
                <a:solidFill>
                  <a:srgbClr val="0033CC"/>
                </a:solidFill>
                <a:ea typeface="黑体" panose="02010609060101010101" pitchFamily="49" charset="-122"/>
              </a:rPr>
              <a:t>3.4nm</a:t>
            </a:r>
            <a:r>
              <a:rPr lang="zh-CN" altLang="en-US" b="1">
                <a:solidFill>
                  <a:srgbClr val="0033CC"/>
                </a:solidFill>
                <a:ea typeface="黑体" panose="02010609060101010101" pitchFamily="49" charset="-122"/>
              </a:rPr>
              <a:t>，</a:t>
            </a:r>
            <a:r>
              <a:rPr lang="en-US" altLang="zh-CN" b="1">
                <a:solidFill>
                  <a:srgbClr val="0033CC"/>
                </a:solidFill>
                <a:ea typeface="黑体" panose="02010609060101010101" pitchFamily="49" charset="-122"/>
              </a:rPr>
              <a:t>10bp</a:t>
            </a:r>
            <a:r>
              <a:rPr lang="zh-CN" altLang="en-US" b="1">
                <a:solidFill>
                  <a:srgbClr val="0033CC"/>
                </a:solidFill>
                <a:ea typeface="黑体" panose="02010609060101010101" pitchFamily="49" charset="-122"/>
              </a:rPr>
              <a:t>；即碱基堆积距离</a:t>
            </a:r>
            <a:r>
              <a:rPr lang="en-US" altLang="zh-CN" b="1">
                <a:solidFill>
                  <a:srgbClr val="0033CC"/>
                </a:solidFill>
                <a:ea typeface="黑体" panose="02010609060101010101" pitchFamily="49" charset="-122"/>
              </a:rPr>
              <a:t>=0.34nm</a:t>
            </a:r>
          </a:p>
          <a:p>
            <a:r>
              <a:rPr lang="en-US" altLang="zh-CN" b="1">
                <a:solidFill>
                  <a:srgbClr val="0033CC"/>
                </a:solidFill>
                <a:ea typeface="黑体" panose="02010609060101010101" pitchFamily="49" charset="-122"/>
              </a:rPr>
              <a:t>DNA</a:t>
            </a:r>
            <a:r>
              <a:rPr lang="zh-CN" altLang="en-US" b="1">
                <a:solidFill>
                  <a:srgbClr val="0033CC"/>
                </a:solidFill>
                <a:ea typeface="黑体" panose="02010609060101010101" pitchFamily="49" charset="-122"/>
              </a:rPr>
              <a:t>全长</a:t>
            </a:r>
            <a:r>
              <a:rPr lang="en-US" altLang="zh-CN" b="1">
                <a:solidFill>
                  <a:srgbClr val="0033CC"/>
                </a:solidFill>
                <a:ea typeface="黑体" panose="02010609060101010101" pitchFamily="49" charset="-122"/>
              </a:rPr>
              <a:t>=6×10</a:t>
            </a:r>
            <a:r>
              <a:rPr lang="en-US" altLang="zh-CN" b="1" baseline="30000">
                <a:solidFill>
                  <a:srgbClr val="0033CC"/>
                </a:solidFill>
                <a:ea typeface="黑体" panose="02010609060101010101" pitchFamily="49" charset="-122"/>
              </a:rPr>
              <a:t>9</a:t>
            </a:r>
            <a:r>
              <a:rPr lang="en-US" altLang="zh-CN" b="1">
                <a:solidFill>
                  <a:srgbClr val="0033CC"/>
                </a:solidFill>
                <a:ea typeface="黑体" panose="02010609060101010101" pitchFamily="49" charset="-122"/>
              </a:rPr>
              <a:t>×0.34nm=2.04×10</a:t>
            </a:r>
            <a:r>
              <a:rPr lang="en-US" altLang="zh-CN" b="1" baseline="30000">
                <a:solidFill>
                  <a:srgbClr val="0033CC"/>
                </a:solidFill>
                <a:ea typeface="黑体" panose="02010609060101010101" pitchFamily="49" charset="-122"/>
              </a:rPr>
              <a:t>9</a:t>
            </a:r>
            <a:r>
              <a:rPr lang="en-US" altLang="zh-CN" b="1">
                <a:solidFill>
                  <a:srgbClr val="0033CC"/>
                </a:solidFill>
                <a:ea typeface="黑体" panose="02010609060101010101" pitchFamily="49" charset="-122"/>
              </a:rPr>
              <a:t>nm</a:t>
            </a:r>
            <a:endParaRPr lang="zh-CN" altLang="en-US" b="1" baseline="30000">
              <a:solidFill>
                <a:srgbClr val="0033CC"/>
              </a:solidFill>
              <a:ea typeface="黑体" panose="02010609060101010101" pitchFamily="49" charset="-122"/>
            </a:endParaRPr>
          </a:p>
          <a:p>
            <a:endParaRPr lang="zh-CN" altLang="en-US"/>
          </a:p>
        </p:txBody>
      </p:sp>
      <p:sp>
        <p:nvSpPr>
          <p:cNvPr id="69636" name="灯片编号占位符 3">
            <a:extLst>
              <a:ext uri="{FF2B5EF4-FFF2-40B4-BE49-F238E27FC236}">
                <a16:creationId xmlns:a16="http://schemas.microsoft.com/office/drawing/2014/main" id="{12F28A5D-590C-45DA-8E40-065452A93E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919B8DC8-78E0-4EA7-8C3F-0B4C54F6DE66}" type="slidenum">
              <a:rPr lang="zh-CN" altLang="en-US" smtClean="0">
                <a:latin typeface="Calibri" panose="020F0502020204030204" pitchFamily="34" charset="0"/>
                <a:ea typeface="宋体" panose="02010600030101010101" pitchFamily="2" charset="-122"/>
              </a:rPr>
              <a:pPr>
                <a:spcBef>
                  <a:spcPct val="0"/>
                </a:spcBef>
              </a:pPr>
              <a:t>34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43143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9-11 DNA </a:t>
            </a:r>
            <a:r>
              <a:rPr lang="zh-CN" altLang="en-US" dirty="0"/>
              <a:t>组装成染色质的过程及各阶段的协助组装因子</a:t>
            </a:r>
          </a:p>
          <a:p>
            <a:r>
              <a:rPr lang="zh-CN" altLang="en-US" dirty="0"/>
              <a:t>细胞内基因组</a:t>
            </a:r>
            <a:r>
              <a:rPr lang="en-US" altLang="zh-CN" dirty="0"/>
              <a:t>DNA </a:t>
            </a:r>
            <a:r>
              <a:rPr lang="zh-CN" altLang="en-US" dirty="0"/>
              <a:t>在合适的时候（一般在</a:t>
            </a:r>
            <a:r>
              <a:rPr lang="en-US" altLang="zh-CN" dirty="0"/>
              <a:t>DNA </a:t>
            </a:r>
            <a:r>
              <a:rPr lang="zh-CN" altLang="en-US" dirty="0"/>
              <a:t>复制后或</a:t>
            </a:r>
            <a:r>
              <a:rPr lang="en-US" altLang="zh-CN" dirty="0"/>
              <a:t>DNA </a:t>
            </a:r>
            <a:r>
              <a:rPr lang="zh-CN" altLang="en-US" dirty="0"/>
              <a:t>修复后） 与核小体（由两个</a:t>
            </a:r>
            <a:r>
              <a:rPr lang="en-US" altLang="zh-CN" dirty="0"/>
              <a:t>H3-H4 </a:t>
            </a:r>
            <a:r>
              <a:rPr lang="zh-CN" altLang="en-US" dirty="0"/>
              <a:t>异二聚体和两个</a:t>
            </a:r>
            <a:r>
              <a:rPr lang="en-US" altLang="zh-CN" dirty="0"/>
              <a:t>H2AH2B</a:t>
            </a:r>
            <a:r>
              <a:rPr lang="zh-CN" altLang="en-US" dirty="0"/>
              <a:t>异二聚体组成）结合形成核小体颗粒。这个过程中参与的因子包括组蛋白伴侣分子</a:t>
            </a:r>
            <a:r>
              <a:rPr lang="en-US" altLang="zh-CN" dirty="0"/>
              <a:t>CAF-1</a:t>
            </a:r>
            <a:r>
              <a:rPr lang="zh-CN" altLang="en-US" dirty="0"/>
              <a:t>（</a:t>
            </a:r>
            <a:r>
              <a:rPr lang="en-US" altLang="zh-CN" dirty="0"/>
              <a:t>Chromatin Assembly Factor 1</a:t>
            </a:r>
            <a:r>
              <a:rPr lang="zh-CN" altLang="en-US" dirty="0"/>
              <a:t>）、</a:t>
            </a:r>
            <a:r>
              <a:rPr lang="en-US" altLang="zh-CN" dirty="0"/>
              <a:t>Nap-1</a:t>
            </a:r>
            <a:r>
              <a:rPr lang="zh-CN" altLang="en-US" dirty="0"/>
              <a:t>（</a:t>
            </a:r>
            <a:r>
              <a:rPr lang="en-US" altLang="zh-CN" dirty="0"/>
              <a:t>nucleosome assembly protein 1</a:t>
            </a:r>
            <a:r>
              <a:rPr lang="zh-CN" altLang="en-US" dirty="0"/>
              <a:t>） 和</a:t>
            </a:r>
            <a:r>
              <a:rPr lang="en-US" altLang="zh-CN" dirty="0"/>
              <a:t>Nap-2</a:t>
            </a:r>
            <a:r>
              <a:rPr lang="zh-CN" altLang="en-US" dirty="0"/>
              <a:t>（</a:t>
            </a:r>
            <a:r>
              <a:rPr lang="en-US" altLang="zh-CN" dirty="0"/>
              <a:t>nucleosome assembly protein</a:t>
            </a:r>
            <a:r>
              <a:rPr lang="zh-CN" altLang="en-US" dirty="0"/>
              <a:t>） 等； 染色质重塑因子</a:t>
            </a:r>
            <a:r>
              <a:rPr lang="en-US" altLang="zh-CN" dirty="0" err="1"/>
              <a:t>NuRD</a:t>
            </a:r>
            <a:r>
              <a:rPr lang="zh-CN" altLang="en-US" dirty="0"/>
              <a:t>（</a:t>
            </a:r>
            <a:r>
              <a:rPr lang="en-US" altLang="zh-CN" dirty="0"/>
              <a:t>Nucleosome Remodeling and Deacetylase</a:t>
            </a:r>
            <a:r>
              <a:rPr lang="zh-CN" altLang="en-US" dirty="0"/>
              <a:t>）、</a:t>
            </a:r>
            <a:r>
              <a:rPr lang="en-US" altLang="zh-CN" dirty="0"/>
              <a:t>SWI/SNF</a:t>
            </a:r>
            <a:r>
              <a:rPr lang="zh-CN" altLang="en-US" dirty="0"/>
              <a:t>（</a:t>
            </a:r>
            <a:r>
              <a:rPr lang="en-US" altLang="zh-CN" dirty="0" err="1"/>
              <a:t>SWItch</a:t>
            </a:r>
            <a:r>
              <a:rPr lang="en-US" altLang="zh-CN" dirty="0"/>
              <a:t>/ Sucrose </a:t>
            </a:r>
            <a:r>
              <a:rPr lang="en-US" altLang="zh-CN" dirty="0" err="1"/>
              <a:t>NonFermentable</a:t>
            </a:r>
            <a:r>
              <a:rPr lang="zh-CN" altLang="en-US" dirty="0"/>
              <a:t>） 家族蛋白等； 组蛋白修饰因子</a:t>
            </a:r>
            <a:r>
              <a:rPr lang="en-US" altLang="zh-CN" dirty="0"/>
              <a:t>HAT</a:t>
            </a:r>
            <a:r>
              <a:rPr lang="zh-CN" altLang="en-US" dirty="0"/>
              <a:t>（</a:t>
            </a:r>
            <a:r>
              <a:rPr lang="en-US" altLang="zh-CN" dirty="0"/>
              <a:t>histone </a:t>
            </a:r>
            <a:r>
              <a:rPr lang="en-US" altLang="zh-CN" dirty="0" err="1"/>
              <a:t>acetyltranferase</a:t>
            </a:r>
            <a:r>
              <a:rPr lang="zh-CN" altLang="en-US" dirty="0"/>
              <a:t>）等。核小体形成排列成串后经过一个组蛋白的去乙酰化过程，然后折叠形成高级结构。这一过程由一些特异的异染色质蛋白、染色质装配因子以及部分转录因子的参与。最后成熟的染色质会分布到细胞核中特定的部位</a:t>
            </a:r>
          </a:p>
        </p:txBody>
      </p:sp>
      <p:sp>
        <p:nvSpPr>
          <p:cNvPr id="4" name="灯片编号占位符 3"/>
          <p:cNvSpPr>
            <a:spLocks noGrp="1"/>
          </p:cNvSpPr>
          <p:nvPr>
            <p:ph type="sldNum" sz="quarter" idx="5"/>
          </p:nvPr>
        </p:nvSpPr>
        <p:spPr/>
        <p:txBody>
          <a:bodyPr/>
          <a:lstStyle/>
          <a:p>
            <a:fld id="{90D43F37-2748-4905-A8B9-FDF00943D166}" type="slidenum">
              <a:rPr lang="zh-CN" altLang="en-US" smtClean="0"/>
              <a:t>35</a:t>
            </a:fld>
            <a:endParaRPr lang="zh-CN" altLang="en-US"/>
          </a:p>
        </p:txBody>
      </p:sp>
    </p:spTree>
    <p:extLst>
      <p:ext uri="{BB962C8B-B14F-4D97-AF65-F5344CB8AC3E}">
        <p14:creationId xmlns:p14="http://schemas.microsoft.com/office/powerpoint/2010/main" val="3783984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9-12 30 nm </a:t>
            </a:r>
            <a:r>
              <a:rPr lang="zh-CN" altLang="en-US" dirty="0"/>
              <a:t>染色质纤维的三维结构</a:t>
            </a:r>
          </a:p>
          <a:p>
            <a:r>
              <a:rPr lang="zh-CN" altLang="en-US" dirty="0"/>
              <a:t>（</a:t>
            </a:r>
            <a:r>
              <a:rPr lang="en-US" altLang="zh-CN" dirty="0"/>
              <a:t>A</a:t>
            </a:r>
            <a:r>
              <a:rPr lang="zh-CN" altLang="en-US" dirty="0"/>
              <a:t>）</a:t>
            </a:r>
            <a:r>
              <a:rPr lang="en-US" altLang="zh-CN" dirty="0"/>
              <a:t>30 nm </a:t>
            </a:r>
            <a:r>
              <a:rPr lang="zh-CN" altLang="en-US" dirty="0"/>
              <a:t>染色质纤维（</a:t>
            </a:r>
            <a:r>
              <a:rPr lang="en-US" altLang="zh-CN" dirty="0"/>
              <a:t>12 </a:t>
            </a:r>
            <a:r>
              <a:rPr lang="zh-CN" altLang="en-US" dirty="0"/>
              <a:t>聚核小体在连接组蛋白</a:t>
            </a:r>
            <a:r>
              <a:rPr lang="en-US" altLang="zh-CN" dirty="0"/>
              <a:t>H1 </a:t>
            </a:r>
            <a:r>
              <a:rPr lang="zh-CN" altLang="en-US" dirty="0"/>
              <a:t>作用下形成）的冷冻电镜三维重构结构；（</a:t>
            </a:r>
            <a:r>
              <a:rPr lang="en-US" altLang="zh-CN" dirty="0"/>
              <a:t>B-C</a:t>
            </a:r>
            <a:r>
              <a:rPr lang="zh-CN" altLang="en-US" dirty="0"/>
              <a:t>）四聚核小体（</a:t>
            </a:r>
            <a:r>
              <a:rPr lang="en-US" altLang="zh-CN" dirty="0" err="1"/>
              <a:t>Tetranucleosomes</a:t>
            </a:r>
            <a:r>
              <a:rPr lang="zh-CN" altLang="en-US" dirty="0"/>
              <a:t>，以不同颜色标示）是</a:t>
            </a:r>
            <a:r>
              <a:rPr lang="en-US" altLang="zh-CN" dirty="0"/>
              <a:t>30 nm </a:t>
            </a:r>
            <a:r>
              <a:rPr lang="zh-CN" altLang="en-US" dirty="0"/>
              <a:t>染色质纤维的基本结构单元；（</a:t>
            </a:r>
            <a:r>
              <a:rPr lang="en-US" altLang="zh-CN" dirty="0"/>
              <a:t>D-E</a:t>
            </a:r>
            <a:r>
              <a:rPr lang="zh-CN" altLang="en-US" dirty="0"/>
              <a:t>）</a:t>
            </a:r>
            <a:r>
              <a:rPr lang="en-US" altLang="zh-CN" dirty="0"/>
              <a:t>30 nm </a:t>
            </a:r>
            <a:r>
              <a:rPr lang="zh-CN" altLang="en-US" dirty="0"/>
              <a:t>染色质纤维左手双螺旋结构的原子模型图（</a:t>
            </a:r>
            <a:r>
              <a:rPr lang="en-US" altLang="zh-CN" dirty="0"/>
              <a:t>D</a:t>
            </a:r>
            <a:r>
              <a:rPr lang="zh-CN" altLang="en-US" dirty="0"/>
              <a:t>）和结构模式图（</a:t>
            </a:r>
            <a:r>
              <a:rPr lang="en-US" altLang="zh-CN" dirty="0"/>
              <a:t>E</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36</a:t>
            </a:fld>
            <a:endParaRPr lang="zh-CN" altLang="en-US"/>
          </a:p>
        </p:txBody>
      </p:sp>
    </p:spTree>
    <p:extLst>
      <p:ext uri="{BB962C8B-B14F-4D97-AF65-F5344CB8AC3E}">
        <p14:creationId xmlns:p14="http://schemas.microsoft.com/office/powerpoint/2010/main" val="1995753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3</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3BEA3F1C-BDF7-4CE5-929C-4B914AB3AD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B2944061-EC10-4E17-844E-6DC6600FA8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12.31 • A model for chromosome structure, human chromosome 4. The 2-nm DNA helix is wound twice around histone octamers to form 10-nm nucleosomes, each of which contains 160 bp (80 per turn). These nucleosomes are then wound in solenoid fashion with six nucleosomes per turn to form a 30-nm filament. In this model, the 30-nm filament forms long DNA loops, each containing about 60,000 bp, which are attached at their base to the nuclear matrix. Eighteen of these loops are then wound radially around the circumference of a single turn to form a miniband unit of a chromosome. Approximately 10 6 of these minibands occur in each chromatid of human chromosome 4 at mitosis. </a:t>
            </a:r>
          </a:p>
          <a:p>
            <a:endParaRPr lang="en-US" altLang="zh-CN"/>
          </a:p>
          <a:p>
            <a:endParaRPr lang="zh-CN" altLang="en-US"/>
          </a:p>
        </p:txBody>
      </p:sp>
      <p:sp>
        <p:nvSpPr>
          <p:cNvPr id="73732" name="灯片编号占位符 3">
            <a:extLst>
              <a:ext uri="{FF2B5EF4-FFF2-40B4-BE49-F238E27FC236}">
                <a16:creationId xmlns:a16="http://schemas.microsoft.com/office/drawing/2014/main" id="{F83B39FA-D5B0-4D3D-889E-94AD4AE15C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C7C1FEFA-232C-40C5-AFEA-5959D14B6BEB}" type="slidenum">
              <a:rPr lang="zh-CN" altLang="en-US" smtClean="0">
                <a:latin typeface="Calibri" panose="020F0502020204030204" pitchFamily="34" charset="0"/>
                <a:ea typeface="宋体" panose="02010600030101010101" pitchFamily="2" charset="-122"/>
              </a:rPr>
              <a:pPr>
                <a:spcBef>
                  <a:spcPct val="0"/>
                </a:spcBef>
              </a:pPr>
              <a:t>37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21930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宋体" panose="02010600030101010101" pitchFamily="2" charset="-122"/>
                <a:cs typeface="Arial" panose="020B0604020202020204" pitchFamily="34" charset="0"/>
              </a:rPr>
              <a:t>http://www.mun.ca/biology/scarr/Barr_Bodies.html</a:t>
            </a:r>
            <a:endParaRPr lang="zh-CN" altLang="en-US" sz="1200" dirty="0">
              <a:ea typeface="宋体"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38</a:t>
            </a:fld>
            <a:endParaRPr lang="zh-CN" altLang="en-US"/>
          </a:p>
        </p:txBody>
      </p:sp>
    </p:spTree>
    <p:extLst>
      <p:ext uri="{BB962C8B-B14F-4D97-AF65-F5344CB8AC3E}">
        <p14:creationId xmlns:p14="http://schemas.microsoft.com/office/powerpoint/2010/main" val="4134288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id="{7F3C2593-A040-47E8-9FA4-3023A3C3CC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a:extLst>
              <a:ext uri="{FF2B5EF4-FFF2-40B4-BE49-F238E27FC236}">
                <a16:creationId xmlns:a16="http://schemas.microsoft.com/office/drawing/2014/main" id="{F88650FB-945E-4636-A6DB-12386EF60F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图</a:t>
            </a:r>
            <a:r>
              <a:rPr lang="en-US" altLang="zh-CN" dirty="0"/>
              <a:t>9-14 </a:t>
            </a:r>
            <a:r>
              <a:rPr lang="zh-CN" altLang="en-US" dirty="0"/>
              <a:t>常染色质与异染色质转变过程中伴随的组蛋白修饰的变化</a:t>
            </a:r>
          </a:p>
          <a:p>
            <a:r>
              <a:rPr lang="en-US" altLang="zh-CN" dirty="0"/>
              <a:t>A. </a:t>
            </a:r>
            <a:r>
              <a:rPr lang="zh-CN" altLang="en-US" dirty="0"/>
              <a:t>常染色质相关组蛋白修饰（绿色和蓝色，正调节因子），如：</a:t>
            </a:r>
            <a:r>
              <a:rPr lang="en-US" altLang="zh-CN" dirty="0"/>
              <a:t>K3K10 </a:t>
            </a:r>
            <a:r>
              <a:rPr lang="zh-CN" altLang="en-US" dirty="0"/>
              <a:t>磷酸化、</a:t>
            </a:r>
            <a:r>
              <a:rPr lang="en-US" altLang="zh-CN" dirty="0"/>
              <a:t>H3K9 </a:t>
            </a:r>
            <a:r>
              <a:rPr lang="zh-CN" altLang="en-US" dirty="0"/>
              <a:t>的乙酰化及</a:t>
            </a:r>
            <a:r>
              <a:rPr lang="en-US" altLang="zh-CN" dirty="0"/>
              <a:t>H3K4 </a:t>
            </a:r>
            <a:r>
              <a:rPr lang="zh-CN" altLang="en-US" dirty="0"/>
              <a:t>的甲基化。这个过程受到</a:t>
            </a:r>
            <a:r>
              <a:rPr lang="en-US" altLang="zh-CN" dirty="0" err="1"/>
              <a:t>Su</a:t>
            </a:r>
            <a:r>
              <a:rPr lang="zh-CN" altLang="en-US" dirty="0"/>
              <a:t>（</a:t>
            </a:r>
            <a:r>
              <a:rPr lang="en-US" altLang="zh-CN" dirty="0"/>
              <a:t>Var</a:t>
            </a:r>
            <a:r>
              <a:rPr lang="zh-CN" altLang="en-US" dirty="0"/>
              <a:t>）</a:t>
            </a:r>
            <a:r>
              <a:rPr lang="en-US" altLang="zh-CN" dirty="0"/>
              <a:t>3-9</a:t>
            </a:r>
            <a:r>
              <a:rPr lang="zh-CN" altLang="en-US" dirty="0"/>
              <a:t>（</a:t>
            </a:r>
            <a:r>
              <a:rPr lang="en-US" altLang="zh-CN" dirty="0"/>
              <a:t>Suppressor of variegation 3-9</a:t>
            </a:r>
            <a:r>
              <a:rPr lang="zh-CN" altLang="en-US" dirty="0"/>
              <a:t>）和</a:t>
            </a:r>
            <a:r>
              <a:rPr lang="en-US" altLang="zh-CN" dirty="0"/>
              <a:t>Jil-1 </a:t>
            </a:r>
            <a:r>
              <a:rPr lang="zh-CN" altLang="en-US" dirty="0"/>
              <a:t>等负调节因子的抑制。</a:t>
            </a:r>
            <a:r>
              <a:rPr lang="en-US" altLang="zh-CN" dirty="0"/>
              <a:t>H3K9 </a:t>
            </a:r>
            <a:r>
              <a:rPr lang="zh-CN" altLang="en-US" dirty="0"/>
              <a:t>的乙酰化基团的去除需要</a:t>
            </a:r>
            <a:r>
              <a:rPr lang="en-US" altLang="zh-CN" dirty="0"/>
              <a:t>HDAC1</a:t>
            </a:r>
            <a:r>
              <a:rPr lang="zh-CN" altLang="en-US" dirty="0"/>
              <a:t>（</a:t>
            </a:r>
            <a:r>
              <a:rPr lang="en-US" altLang="zh-CN" dirty="0"/>
              <a:t>histone deacetylase 1</a:t>
            </a:r>
            <a:r>
              <a:rPr lang="zh-CN" altLang="en-US" dirty="0"/>
              <a:t>）活性的存在。</a:t>
            </a:r>
            <a:r>
              <a:rPr lang="en-US" altLang="zh-CN" dirty="0"/>
              <a:t>Ac </a:t>
            </a:r>
            <a:r>
              <a:rPr lang="zh-CN" altLang="en-US" dirty="0"/>
              <a:t>是乙酰化基团；</a:t>
            </a:r>
            <a:r>
              <a:rPr lang="en-US" altLang="zh-CN" dirty="0"/>
              <a:t>Me </a:t>
            </a:r>
            <a:r>
              <a:rPr lang="zh-CN" altLang="en-US" dirty="0"/>
              <a:t>是甲基化基团；</a:t>
            </a:r>
            <a:r>
              <a:rPr lang="en-US" altLang="zh-CN" dirty="0"/>
              <a:t>Pi </a:t>
            </a:r>
            <a:r>
              <a:rPr lang="zh-CN" altLang="en-US" dirty="0"/>
              <a:t>是磷酸化基团。</a:t>
            </a:r>
            <a:r>
              <a:rPr lang="en-US" altLang="zh-CN" dirty="0"/>
              <a:t>LSD1</a:t>
            </a:r>
            <a:r>
              <a:rPr lang="zh-CN" altLang="en-US" dirty="0"/>
              <a:t>（</a:t>
            </a:r>
            <a:r>
              <a:rPr lang="en-US" altLang="zh-CN" dirty="0"/>
              <a:t>Lysine-specific histone demethylase 1</a:t>
            </a:r>
            <a:r>
              <a:rPr lang="zh-CN" altLang="en-US" dirty="0"/>
              <a:t>）负责</a:t>
            </a:r>
            <a:r>
              <a:rPr lang="en-US" altLang="zh-CN" dirty="0"/>
              <a:t>H3K4 </a:t>
            </a:r>
            <a:r>
              <a:rPr lang="zh-CN" altLang="en-US" dirty="0"/>
              <a:t>的甲基化。</a:t>
            </a:r>
            <a:r>
              <a:rPr lang="en-US" altLang="zh-CN" dirty="0"/>
              <a:t>B. </a:t>
            </a:r>
            <a:r>
              <a:rPr lang="zh-CN" altLang="en-US" dirty="0"/>
              <a:t>与异染色质形成和维持直接相关的特异组蛋白修饰（红色），如：</a:t>
            </a:r>
            <a:r>
              <a:rPr lang="en-US" altLang="zh-CN" dirty="0"/>
              <a:t>H3K9</a:t>
            </a:r>
            <a:r>
              <a:rPr lang="zh-CN" altLang="en-US" dirty="0"/>
              <a:t>、</a:t>
            </a:r>
            <a:r>
              <a:rPr lang="en-US" altLang="zh-CN" dirty="0"/>
              <a:t>H3K27 </a:t>
            </a:r>
            <a:r>
              <a:rPr lang="zh-CN" altLang="en-US" dirty="0"/>
              <a:t>及</a:t>
            </a:r>
            <a:r>
              <a:rPr lang="en-US" altLang="zh-CN" dirty="0"/>
              <a:t>H4K20 </a:t>
            </a:r>
            <a:r>
              <a:rPr lang="zh-CN" altLang="en-US" dirty="0"/>
              <a:t>的甲基化。这三个位点的甲基化分别由</a:t>
            </a:r>
            <a:r>
              <a:rPr lang="en-US" altLang="zh-CN" dirty="0" err="1"/>
              <a:t>Su</a:t>
            </a:r>
            <a:r>
              <a:rPr lang="zh-CN" altLang="en-US" dirty="0"/>
              <a:t>（</a:t>
            </a:r>
            <a:r>
              <a:rPr lang="en-US" altLang="zh-CN" dirty="0"/>
              <a:t>Var</a:t>
            </a:r>
            <a:r>
              <a:rPr lang="zh-CN" altLang="en-US" dirty="0"/>
              <a:t>）</a:t>
            </a:r>
            <a:r>
              <a:rPr lang="en-US" altLang="zh-CN" dirty="0"/>
              <a:t>3-9</a:t>
            </a:r>
            <a:r>
              <a:rPr lang="zh-CN" altLang="en-US" dirty="0"/>
              <a:t>、</a:t>
            </a:r>
            <a:r>
              <a:rPr lang="en-US" altLang="zh-CN" dirty="0"/>
              <a:t>E</a:t>
            </a:r>
            <a:r>
              <a:rPr lang="zh-CN" altLang="en-US" dirty="0"/>
              <a:t>（</a:t>
            </a:r>
            <a:r>
              <a:rPr lang="en-US" altLang="zh-CN" dirty="0"/>
              <a:t>z</a:t>
            </a:r>
            <a:r>
              <a:rPr lang="zh-CN" altLang="en-US" dirty="0"/>
              <a:t>）（</a:t>
            </a:r>
            <a:r>
              <a:rPr lang="en-US" altLang="zh-CN" dirty="0" err="1"/>
              <a:t>Ehancer</a:t>
            </a:r>
            <a:r>
              <a:rPr lang="en-US" altLang="zh-CN" dirty="0"/>
              <a:t> of </a:t>
            </a:r>
            <a:r>
              <a:rPr lang="en-US" altLang="zh-CN" dirty="0" err="1"/>
              <a:t>zeste</a:t>
            </a:r>
            <a:r>
              <a:rPr lang="zh-CN" altLang="en-US" dirty="0"/>
              <a:t>）和</a:t>
            </a:r>
            <a:r>
              <a:rPr lang="en-US" altLang="zh-CN" dirty="0" err="1"/>
              <a:t>Su</a:t>
            </a:r>
            <a:r>
              <a:rPr lang="zh-CN" altLang="en-US" dirty="0"/>
              <a:t>（</a:t>
            </a:r>
            <a:r>
              <a:rPr lang="en-US" altLang="zh-CN" dirty="0"/>
              <a:t>Var</a:t>
            </a:r>
            <a:r>
              <a:rPr lang="zh-CN" altLang="en-US" dirty="0"/>
              <a:t>）</a:t>
            </a:r>
            <a:r>
              <a:rPr lang="en-US" altLang="zh-CN" dirty="0"/>
              <a:t>4-20</a:t>
            </a:r>
            <a:r>
              <a:rPr lang="zh-CN" altLang="en-US" dirty="0"/>
              <a:t>（</a:t>
            </a:r>
            <a:r>
              <a:rPr lang="en-US" altLang="zh-CN" dirty="0"/>
              <a:t>Suppressor of variegation 4-20</a:t>
            </a:r>
            <a:r>
              <a:rPr lang="zh-CN" altLang="en-US" dirty="0"/>
              <a:t>）负责进行。异染色质蛋白</a:t>
            </a:r>
            <a:r>
              <a:rPr lang="en-US" altLang="zh-CN" dirty="0"/>
              <a:t>HP1</a:t>
            </a:r>
            <a:r>
              <a:rPr lang="zh-CN" altLang="en-US" dirty="0"/>
              <a:t>（</a:t>
            </a:r>
            <a:r>
              <a:rPr lang="en-US" altLang="zh-CN" dirty="0"/>
              <a:t>heterochromatin protein 1</a:t>
            </a:r>
            <a:r>
              <a:rPr lang="zh-CN" altLang="en-US" dirty="0"/>
              <a:t>）与甲基化修饰的</a:t>
            </a:r>
            <a:r>
              <a:rPr lang="en-US" altLang="zh-CN" dirty="0"/>
              <a:t>H3K9 </a:t>
            </a:r>
            <a:r>
              <a:rPr lang="zh-CN" altLang="en-US" dirty="0"/>
              <a:t>结合，</a:t>
            </a:r>
            <a:r>
              <a:rPr lang="en-US" altLang="zh-CN" dirty="0"/>
              <a:t>HP1 </a:t>
            </a:r>
            <a:r>
              <a:rPr lang="zh-CN" altLang="en-US" dirty="0"/>
              <a:t>也进一步招募</a:t>
            </a:r>
            <a:r>
              <a:rPr lang="en-US" altLang="zh-CN" dirty="0" err="1"/>
              <a:t>Su</a:t>
            </a:r>
            <a:r>
              <a:rPr lang="zh-CN" altLang="en-US" dirty="0"/>
              <a:t>（</a:t>
            </a:r>
            <a:r>
              <a:rPr lang="en-US" altLang="zh-CN" dirty="0"/>
              <a:t>Var</a:t>
            </a:r>
            <a:r>
              <a:rPr lang="zh-CN" altLang="en-US" dirty="0"/>
              <a:t>）</a:t>
            </a:r>
            <a:r>
              <a:rPr lang="en-US" altLang="zh-CN" dirty="0"/>
              <a:t>3-9</a:t>
            </a:r>
            <a:r>
              <a:rPr lang="zh-CN" altLang="en-US" dirty="0"/>
              <a:t>。使异染色质得以加固与维持。</a:t>
            </a:r>
          </a:p>
        </p:txBody>
      </p:sp>
      <p:sp>
        <p:nvSpPr>
          <p:cNvPr id="103428" name="灯片编号占位符 3">
            <a:extLst>
              <a:ext uri="{FF2B5EF4-FFF2-40B4-BE49-F238E27FC236}">
                <a16:creationId xmlns:a16="http://schemas.microsoft.com/office/drawing/2014/main" id="{75561C1F-1B63-4ECE-B381-BFAF805D64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ECC1947-3154-4861-AAF5-1F503CFC4674}" type="slidenum">
              <a:rPr lang="zh-CN" altLang="en-US" smtClean="0"/>
              <a:pPr>
                <a:spcBef>
                  <a:spcPct val="0"/>
                </a:spcBef>
              </a:pPr>
              <a:t>39</a:t>
            </a:fld>
            <a:endParaRPr lang="zh-CN" altLang="en-US"/>
          </a:p>
        </p:txBody>
      </p:sp>
    </p:spTree>
    <p:extLst>
      <p:ext uri="{BB962C8B-B14F-4D97-AF65-F5344CB8AC3E}">
        <p14:creationId xmlns:p14="http://schemas.microsoft.com/office/powerpoint/2010/main" val="538978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a:extLst>
              <a:ext uri="{FF2B5EF4-FFF2-40B4-BE49-F238E27FC236}">
                <a16:creationId xmlns:a16="http://schemas.microsoft.com/office/drawing/2014/main" id="{9A2D4DE9-87CD-443D-8533-150FEDD89B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a:extLst>
              <a:ext uri="{FF2B5EF4-FFF2-40B4-BE49-F238E27FC236}">
                <a16:creationId xmlns:a16="http://schemas.microsoft.com/office/drawing/2014/main" id="{6875FDFE-EF05-4949-9ECE-4E06FE924B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活性染色质的标志是：</a:t>
            </a:r>
            <a:r>
              <a:rPr lang="en-US" altLang="zh-CN"/>
              <a:t>H3 N </a:t>
            </a:r>
            <a:r>
              <a:rPr lang="zh-CN" altLang="en-US"/>
              <a:t>端第</a:t>
            </a:r>
            <a:r>
              <a:rPr lang="en-US" altLang="zh-CN"/>
              <a:t>4 </a:t>
            </a:r>
            <a:r>
              <a:rPr lang="zh-CN" altLang="en-US"/>
              <a:t>个赖氨酸的甲 基化，第</a:t>
            </a:r>
            <a:r>
              <a:rPr lang="en-US" altLang="zh-CN"/>
              <a:t>9 </a:t>
            </a:r>
            <a:r>
              <a:rPr lang="zh-CN" altLang="en-US"/>
              <a:t>和</a:t>
            </a:r>
            <a:r>
              <a:rPr lang="en-US" altLang="zh-CN"/>
              <a:t>14 </a:t>
            </a:r>
            <a:r>
              <a:rPr lang="zh-CN" altLang="en-US"/>
              <a:t>个赖氨酸的乙酰化以及第</a:t>
            </a:r>
            <a:r>
              <a:rPr lang="en-US" altLang="zh-CN"/>
              <a:t>10 </a:t>
            </a:r>
            <a:r>
              <a:rPr lang="zh-CN" altLang="en-US"/>
              <a:t>个丝氨酸 的磷酸化；</a:t>
            </a:r>
            <a:endParaRPr lang="en-US" altLang="zh-CN"/>
          </a:p>
          <a:p>
            <a:r>
              <a:rPr lang="zh-CN" altLang="en-US"/>
              <a:t>非活性染色质的标志是：</a:t>
            </a:r>
            <a:r>
              <a:rPr lang="en-US" altLang="zh-CN"/>
              <a:t>H3 N </a:t>
            </a:r>
            <a:r>
              <a:rPr lang="zh-CN" altLang="en-US"/>
              <a:t>端第</a:t>
            </a:r>
            <a:r>
              <a:rPr lang="en-US" altLang="zh-CN"/>
              <a:t>9 </a:t>
            </a:r>
            <a:r>
              <a:rPr lang="zh-CN" altLang="en-US"/>
              <a:t>个赖氨酸甲基化而不是乙酰化</a:t>
            </a:r>
          </a:p>
        </p:txBody>
      </p:sp>
      <p:sp>
        <p:nvSpPr>
          <p:cNvPr id="105476" name="灯片编号占位符 3">
            <a:extLst>
              <a:ext uri="{FF2B5EF4-FFF2-40B4-BE49-F238E27FC236}">
                <a16:creationId xmlns:a16="http://schemas.microsoft.com/office/drawing/2014/main" id="{E3678727-14BF-454D-A6A3-82D3D05D47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8966743-26ED-4503-AF5E-5558114BF03F}" type="slidenum">
              <a:rPr lang="zh-CN" altLang="en-US" smtClean="0"/>
              <a:pPr>
                <a:spcBef>
                  <a:spcPct val="0"/>
                </a:spcBef>
              </a:pPr>
              <a:t>40</a:t>
            </a:fld>
            <a:endParaRPr lang="zh-CN" altLang="en-US"/>
          </a:p>
        </p:txBody>
      </p:sp>
    </p:spTree>
    <p:extLst>
      <p:ext uri="{BB962C8B-B14F-4D97-AF65-F5344CB8AC3E}">
        <p14:creationId xmlns:p14="http://schemas.microsoft.com/office/powerpoint/2010/main" val="2965100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宋体" panose="02010600030101010101" pitchFamily="2" charset="-122"/>
                <a:cs typeface="Arial" panose="020B0604020202020204" pitchFamily="34" charset="0"/>
              </a:rPr>
              <a:t>http://www.sciencedirect.com/science/article/pii/S1471491411001389</a:t>
            </a:r>
            <a:endParaRPr lang="zh-CN" altLang="en-US" sz="1200" dirty="0">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 Nucleosome arrangement in transcriptionally inactive heterochromatin and active euchromatin. Compact heterochromatin is characterized by dense nucleosome packing, repressive histone modifications and high degrees of DNA methylation (purple circles). Euchromatin is characterized by decompaction of nucleosome fibers, permissive histone modifications and a low degree of DNA methylation. In accessible regions, transcription regulatory factors can bind to DNA motifs and induce transcription. In these regions, DNA is accessible to DNases (DNase hypersensitivity site).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42</a:t>
            </a:fld>
            <a:endParaRPr lang="zh-CN" altLang="en-US"/>
          </a:p>
        </p:txBody>
      </p:sp>
    </p:spTree>
    <p:extLst>
      <p:ext uri="{BB962C8B-B14F-4D97-AF65-F5344CB8AC3E}">
        <p14:creationId xmlns:p14="http://schemas.microsoft.com/office/powerpoint/2010/main" val="872206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9C792A1C-C154-4653-B72B-F6ED659336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a:extLst>
              <a:ext uri="{FF2B5EF4-FFF2-40B4-BE49-F238E27FC236}">
                <a16:creationId xmlns:a16="http://schemas.microsoft.com/office/drawing/2014/main" id="{118AA738-6832-4DA2-AAAC-05D0B1A7BC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图</a:t>
            </a:r>
            <a:r>
              <a:rPr lang="en-US" altLang="zh-CN" dirty="0"/>
              <a:t>9-16 </a:t>
            </a:r>
            <a:r>
              <a:rPr lang="zh-CN" altLang="en-US" dirty="0"/>
              <a:t>异染色质复制过程示意图</a:t>
            </a:r>
          </a:p>
          <a:p>
            <a:r>
              <a:rPr lang="zh-CN" altLang="en-US" dirty="0"/>
              <a:t>复制后的</a:t>
            </a:r>
            <a:r>
              <a:rPr lang="en-US" altLang="zh-CN" dirty="0"/>
              <a:t>DNA </a:t>
            </a:r>
            <a:r>
              <a:rPr lang="zh-CN" altLang="en-US" dirty="0"/>
              <a:t>首先要与核小体结合组装成染色质，此后需要进一步浓缩最终形成跟复制前一样的异染色质，才能完成异染色质的复制。复 制后的异染色质标记（主要是</a:t>
            </a:r>
            <a:r>
              <a:rPr lang="en-US" altLang="zh-CN" dirty="0"/>
              <a:t>DNA </a:t>
            </a:r>
            <a:r>
              <a:rPr lang="zh-CN" altLang="en-US" dirty="0"/>
              <a:t>甲基化和组蛋白甲基化及异染色质蛋白</a:t>
            </a:r>
            <a:r>
              <a:rPr lang="en-US" altLang="zh-CN" dirty="0"/>
              <a:t>HP1 </a:t>
            </a:r>
            <a:r>
              <a:rPr lang="zh-CN" altLang="en-US" dirty="0"/>
              <a:t>的结合）的恢复跟复制蛋白</a:t>
            </a:r>
            <a:r>
              <a:rPr lang="en-US" altLang="zh-CN" dirty="0"/>
              <a:t>PCNA</a:t>
            </a:r>
            <a:r>
              <a:rPr lang="zh-CN" altLang="en-US" dirty="0"/>
              <a:t>（</a:t>
            </a:r>
            <a:r>
              <a:rPr lang="en-US" altLang="zh-CN" dirty="0"/>
              <a:t>Proliferating cell nuclear antigen</a:t>
            </a:r>
            <a:r>
              <a:rPr lang="zh-CN" altLang="en-US" dirty="0"/>
              <a:t>）和染色质组装因子</a:t>
            </a:r>
            <a:r>
              <a:rPr lang="en-US" altLang="zh-CN" dirty="0"/>
              <a:t>CAF-1</a:t>
            </a:r>
            <a:r>
              <a:rPr lang="zh-CN" altLang="en-US" dirty="0"/>
              <a:t>（</a:t>
            </a:r>
            <a:r>
              <a:rPr lang="en-US" altLang="zh-CN" dirty="0"/>
              <a:t>Chromatin assembly factor 1</a:t>
            </a:r>
            <a:r>
              <a:rPr lang="zh-CN" altLang="en-US" dirty="0"/>
              <a:t>）及密切相关。</a:t>
            </a:r>
            <a:r>
              <a:rPr lang="en-US" altLang="zh-CN" dirty="0"/>
              <a:t>PCNA </a:t>
            </a:r>
            <a:r>
              <a:rPr lang="zh-CN" altLang="en-US" dirty="0"/>
              <a:t>招募</a:t>
            </a:r>
            <a:r>
              <a:rPr lang="en-US" altLang="zh-CN" dirty="0"/>
              <a:t>CAF-1</a:t>
            </a:r>
            <a:r>
              <a:rPr lang="zh-CN" altLang="en-US" dirty="0"/>
              <a:t>，</a:t>
            </a:r>
            <a:r>
              <a:rPr lang="en-US" altLang="zh-CN" dirty="0"/>
              <a:t>CAF-1 </a:t>
            </a:r>
            <a:r>
              <a:rPr lang="zh-CN" altLang="en-US" dirty="0"/>
              <a:t>与</a:t>
            </a:r>
            <a:r>
              <a:rPr lang="en-US" altLang="zh-CN" dirty="0" err="1"/>
              <a:t>Su</a:t>
            </a:r>
            <a:r>
              <a:rPr lang="zh-CN" altLang="en-US" dirty="0"/>
              <a:t>（</a:t>
            </a:r>
            <a:r>
              <a:rPr lang="en-US" altLang="zh-CN" dirty="0"/>
              <a:t>Var</a:t>
            </a:r>
            <a:r>
              <a:rPr lang="zh-CN" altLang="en-US" dirty="0"/>
              <a:t>）</a:t>
            </a:r>
            <a:r>
              <a:rPr lang="en-US" altLang="zh-CN" dirty="0"/>
              <a:t>3-9H1</a:t>
            </a:r>
            <a:r>
              <a:rPr lang="zh-CN" altLang="en-US" dirty="0"/>
              <a:t>（</a:t>
            </a:r>
            <a:r>
              <a:rPr lang="en-US" altLang="zh-CN" dirty="0"/>
              <a:t>Suppressor of variegation 3-9 homolog 1</a:t>
            </a:r>
            <a:r>
              <a:rPr lang="zh-CN" altLang="en-US" dirty="0"/>
              <a:t>）、</a:t>
            </a:r>
            <a:r>
              <a:rPr lang="en-US" altLang="zh-CN" dirty="0"/>
              <a:t>MBD1</a:t>
            </a:r>
            <a:r>
              <a:rPr lang="zh-CN" altLang="en-US" dirty="0"/>
              <a:t>（</a:t>
            </a:r>
            <a:r>
              <a:rPr lang="en-US" altLang="zh-CN" dirty="0"/>
              <a:t>Methyl-CpG-binding domain protein 1</a:t>
            </a:r>
            <a:r>
              <a:rPr lang="zh-CN" altLang="en-US" dirty="0"/>
              <a:t>）</a:t>
            </a:r>
            <a:r>
              <a:rPr lang="en-US" altLang="zh-CN" dirty="0"/>
              <a:t>-SetDB1</a:t>
            </a:r>
            <a:r>
              <a:rPr lang="zh-CN" altLang="en-US" dirty="0"/>
              <a:t>（</a:t>
            </a:r>
            <a:r>
              <a:rPr lang="en-US" altLang="zh-CN" dirty="0"/>
              <a:t>SET domain</a:t>
            </a:r>
            <a:r>
              <a:rPr lang="zh-CN" altLang="en-US" dirty="0"/>
              <a:t>，</a:t>
            </a:r>
            <a:r>
              <a:rPr lang="en-US" altLang="zh-CN" dirty="0"/>
              <a:t>bifurcated 1</a:t>
            </a:r>
            <a:r>
              <a:rPr lang="zh-CN" altLang="en-US" dirty="0"/>
              <a:t>）复合物都有相互作用，共同决定组蛋白的甲基化（</a:t>
            </a:r>
            <a:r>
              <a:rPr lang="en-US" altLang="zh-CN" dirty="0"/>
              <a:t>H3K9</a:t>
            </a:r>
            <a:r>
              <a:rPr lang="zh-CN" altLang="en-US" dirty="0"/>
              <a:t>）。甲基化的组蛋白被</a:t>
            </a:r>
            <a:r>
              <a:rPr lang="en-US" altLang="zh-CN" dirty="0"/>
              <a:t>HP1 </a:t>
            </a:r>
            <a:r>
              <a:rPr lang="zh-CN" altLang="en-US" dirty="0"/>
              <a:t>识别。与此同时，</a:t>
            </a:r>
            <a:r>
              <a:rPr lang="en-US" altLang="zh-CN" dirty="0"/>
              <a:t>DNA </a:t>
            </a:r>
            <a:r>
              <a:rPr lang="zh-CN" altLang="en-US" dirty="0"/>
              <a:t>母链传递到子链的甲基化位点被</a:t>
            </a:r>
            <a:r>
              <a:rPr lang="en-US" altLang="zh-CN" dirty="0"/>
              <a:t>Np95</a:t>
            </a:r>
            <a:r>
              <a:rPr lang="zh-CN" altLang="en-US" dirty="0"/>
              <a:t>（</a:t>
            </a:r>
            <a:r>
              <a:rPr lang="en-US" altLang="zh-CN" dirty="0"/>
              <a:t>A 95 </a:t>
            </a:r>
            <a:r>
              <a:rPr lang="en-US" altLang="zh-CN" dirty="0" err="1"/>
              <a:t>kDanuclear</a:t>
            </a:r>
            <a:r>
              <a:rPr lang="en-US" altLang="zh-CN" dirty="0"/>
              <a:t> protein</a:t>
            </a:r>
            <a:r>
              <a:rPr lang="zh-CN" altLang="en-US" dirty="0"/>
              <a:t>）识别。</a:t>
            </a:r>
            <a:r>
              <a:rPr lang="en-US" altLang="zh-CN" dirty="0"/>
              <a:t>Np95 </a:t>
            </a:r>
            <a:r>
              <a:rPr lang="zh-CN" altLang="en-US" dirty="0"/>
              <a:t>与</a:t>
            </a:r>
            <a:r>
              <a:rPr lang="en-US" altLang="zh-CN" dirty="0"/>
              <a:t>Dnmt1</a:t>
            </a:r>
            <a:r>
              <a:rPr lang="zh-CN" altLang="en-US" dirty="0"/>
              <a:t>（</a:t>
            </a:r>
            <a:r>
              <a:rPr lang="en-US" altLang="zh-CN" dirty="0"/>
              <a:t>DNA methyltransferase 1</a:t>
            </a:r>
            <a:r>
              <a:rPr lang="zh-CN" altLang="en-US" dirty="0"/>
              <a:t>）结合，使得另一条链上的</a:t>
            </a:r>
            <a:r>
              <a:rPr lang="en-US" altLang="zh-CN" dirty="0"/>
              <a:t>DNA </a:t>
            </a:r>
            <a:r>
              <a:rPr lang="zh-CN" altLang="en-US" dirty="0"/>
              <a:t>甲基化得以进行。</a:t>
            </a:r>
            <a:r>
              <a:rPr lang="en-US" altLang="zh-CN" dirty="0"/>
              <a:t>Dnmt1-PCNA </a:t>
            </a:r>
            <a:r>
              <a:rPr lang="zh-CN" altLang="en-US" dirty="0"/>
              <a:t>复合物招募</a:t>
            </a:r>
            <a:r>
              <a:rPr lang="en-US" altLang="zh-CN" dirty="0"/>
              <a:t>Set8</a:t>
            </a:r>
            <a:r>
              <a:rPr lang="zh-CN" altLang="en-US" dirty="0"/>
              <a:t>（</a:t>
            </a:r>
            <a:r>
              <a:rPr lang="en-US" altLang="zh-CN" dirty="0"/>
              <a:t>SET domain-containing protein 8</a:t>
            </a:r>
            <a:r>
              <a:rPr lang="zh-CN" altLang="en-US" dirty="0"/>
              <a:t>，</a:t>
            </a:r>
            <a:r>
              <a:rPr lang="en-US" altLang="zh-CN" dirty="0"/>
              <a:t>responsible for H4K20 methylation</a:t>
            </a:r>
            <a:r>
              <a:rPr lang="zh-CN" altLang="en-US" dirty="0"/>
              <a:t>）、</a:t>
            </a:r>
            <a:r>
              <a:rPr lang="en-US" altLang="zh-CN" dirty="0"/>
              <a:t>G9a</a:t>
            </a:r>
            <a:r>
              <a:rPr lang="zh-CN" altLang="en-US" dirty="0"/>
              <a:t>（</a:t>
            </a:r>
            <a:r>
              <a:rPr lang="en-US" altLang="zh-CN" dirty="0"/>
              <a:t>A histone lysine methyltransferase</a:t>
            </a:r>
            <a:r>
              <a:rPr lang="zh-CN" altLang="en-US" dirty="0"/>
              <a:t>，</a:t>
            </a:r>
            <a:r>
              <a:rPr lang="en-US" altLang="zh-CN" dirty="0"/>
              <a:t>responsible for H3K9 methylation</a:t>
            </a:r>
            <a:r>
              <a:rPr lang="zh-CN" altLang="en-US" dirty="0"/>
              <a:t>）、</a:t>
            </a:r>
            <a:r>
              <a:rPr lang="en-US" altLang="zh-CN" dirty="0" err="1"/>
              <a:t>Su</a:t>
            </a:r>
            <a:r>
              <a:rPr lang="zh-CN" altLang="en-US" dirty="0"/>
              <a:t>（</a:t>
            </a:r>
            <a:r>
              <a:rPr lang="en-US" altLang="zh-CN" dirty="0"/>
              <a:t>Var</a:t>
            </a:r>
            <a:r>
              <a:rPr lang="zh-CN" altLang="en-US" dirty="0"/>
              <a:t>）</a:t>
            </a:r>
            <a:r>
              <a:rPr lang="en-US" altLang="zh-CN" dirty="0"/>
              <a:t>3-9H1</a:t>
            </a:r>
            <a:r>
              <a:rPr lang="zh-CN" altLang="en-US" dirty="0"/>
              <a:t>、</a:t>
            </a:r>
            <a:r>
              <a:rPr lang="en-US" altLang="zh-CN" dirty="0"/>
              <a:t>HDAC1 </a:t>
            </a:r>
            <a:r>
              <a:rPr lang="zh-CN" altLang="en-US" dirty="0"/>
              <a:t>等组蛋白修饰因子，一起最终决定异染色质的形成与维持。</a:t>
            </a:r>
          </a:p>
          <a:p>
            <a:endParaRPr lang="zh-CN" altLang="en-US" dirty="0"/>
          </a:p>
        </p:txBody>
      </p:sp>
      <p:sp>
        <p:nvSpPr>
          <p:cNvPr id="113668" name="灯片编号占位符 3">
            <a:extLst>
              <a:ext uri="{FF2B5EF4-FFF2-40B4-BE49-F238E27FC236}">
                <a16:creationId xmlns:a16="http://schemas.microsoft.com/office/drawing/2014/main" id="{5C83DF15-E3AE-4D1B-A581-4D30DB2FAB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1A25C75-9902-4E6D-A8BB-F38E50BBB73F}" type="slidenum">
              <a:rPr lang="zh-CN" altLang="en-US" smtClean="0"/>
              <a:pPr>
                <a:spcBef>
                  <a:spcPct val="0"/>
                </a:spcBef>
              </a:pPr>
              <a:t>45</a:t>
            </a:fld>
            <a:endParaRPr lang="zh-CN" altLang="en-US"/>
          </a:p>
        </p:txBody>
      </p:sp>
    </p:spTree>
    <p:extLst>
      <p:ext uri="{BB962C8B-B14F-4D97-AF65-F5344CB8AC3E}">
        <p14:creationId xmlns:p14="http://schemas.microsoft.com/office/powerpoint/2010/main" val="1293758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a16="http://schemas.microsoft.com/office/drawing/2014/main" id="{83C1FF95-9097-4EBD-8498-ADBA37E23F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a:extLst>
              <a:ext uri="{FF2B5EF4-FFF2-40B4-BE49-F238E27FC236}">
                <a16:creationId xmlns:a16="http://schemas.microsoft.com/office/drawing/2014/main" id="{AD4A4A18-25B9-4AAD-A965-E536E4D2A4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hlinkClick r:id="rId3"/>
              </a:rPr>
              <a:t>https://epigeneticsandchromatin.biomedcentral.com/articles/10.1186/1756-8935-1-9</a:t>
            </a:r>
            <a:endParaRPr lang="en-US" altLang="zh-CN" dirty="0"/>
          </a:p>
          <a:p>
            <a:endParaRPr lang="en-US" altLang="zh-CN" dirty="0"/>
          </a:p>
          <a:p>
            <a:r>
              <a:rPr lang="en-US" altLang="zh-CN" dirty="0"/>
              <a:t>Figure 2</a:t>
            </a:r>
          </a:p>
          <a:p>
            <a:r>
              <a:rPr lang="en-US" altLang="zh-CN" dirty="0"/>
              <a:t>Chromatin modifications and their consequences in response to lesions that are repaired by NER. Induction of NER-lesions (by e.g. UV-light), results in three chromatin-associated responses: checkpoint </a:t>
            </a:r>
            <a:r>
              <a:rPr lang="en-US" altLang="zh-CN" dirty="0" err="1"/>
              <a:t>signalling</a:t>
            </a:r>
            <a:r>
              <a:rPr lang="en-US" altLang="zh-CN" dirty="0"/>
              <a:t>, transcription inhibition and DNA repair, of which the latter includes the postulated “access, repair, restore” model [133]. Checkpoint </a:t>
            </a:r>
            <a:r>
              <a:rPr lang="en-US" altLang="zh-CN" dirty="0" err="1"/>
              <a:t>signalling</a:t>
            </a:r>
            <a:r>
              <a:rPr lang="en-US" altLang="zh-CN" dirty="0"/>
              <a:t> involves phosphorylation of H2AX by ATR, ubiquitination of H2A (H2A-Ub) and methylated lysine residues H3K79 and H4K20. H2A-Ub and H3K79me/H4K20me are likely involved in checkpoint </a:t>
            </a:r>
            <a:r>
              <a:rPr lang="en-US" altLang="zh-CN" dirty="0" err="1"/>
              <a:t>signalling</a:t>
            </a:r>
            <a:r>
              <a:rPr lang="en-US" altLang="zh-CN" dirty="0"/>
              <a:t> upon NER activation, analogous to the DSB-response where H2A ubiquitination by RNF8 is required for the binding of checkpoint protein 53BP1 to H3K79me/H4K20me. Dephosphorylation of residues S10 and T11 of H3, possibly involving HMGN1, might contribute to transcription inhibition upon NER-activation and allow acetylation of H3K9, suggested to induce an open chromatin conformation enhancing access of the repair machinery to DNA. Other chromatin </a:t>
            </a:r>
            <a:r>
              <a:rPr lang="en-US" altLang="zh-CN" dirty="0" err="1"/>
              <a:t>remodelling</a:t>
            </a:r>
            <a:r>
              <a:rPr lang="en-US" altLang="zh-CN" dirty="0"/>
              <a:t> events promoting access to DNA repair proteins are ubiquitination of H3 and H4 by DDB2, acetylation of H3K14 and H4 by GCN5 and possibly p300, nucleosome sliding by ACF and nucleosome removal by SWI/SNF. After the lesion has been repaired, reincorporation of histones by CAF1 and possibly FACT or NAP1L1 restores the chromatin to its pre-damage conformation. Question marks indicate speculative activities.</a:t>
            </a:r>
          </a:p>
        </p:txBody>
      </p:sp>
      <p:sp>
        <p:nvSpPr>
          <p:cNvPr id="117764" name="灯片编号占位符 3">
            <a:extLst>
              <a:ext uri="{FF2B5EF4-FFF2-40B4-BE49-F238E27FC236}">
                <a16:creationId xmlns:a16="http://schemas.microsoft.com/office/drawing/2014/main" id="{BC2D10F5-C3CA-4D41-9F39-35B7BF3B95F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D5BCD29-C94A-4D2C-9C67-82872EF72EF0}" type="slidenum">
              <a:rPr lang="zh-CN" altLang="en-US" smtClean="0"/>
              <a:pPr>
                <a:spcBef>
                  <a:spcPct val="0"/>
                </a:spcBef>
              </a:pPr>
              <a:t>46</a:t>
            </a:fld>
            <a:endParaRPr lang="zh-CN" altLang="en-US"/>
          </a:p>
        </p:txBody>
      </p:sp>
    </p:spTree>
    <p:extLst>
      <p:ext uri="{BB962C8B-B14F-4D97-AF65-F5344CB8AC3E}">
        <p14:creationId xmlns:p14="http://schemas.microsoft.com/office/powerpoint/2010/main" val="2665230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47</a:t>
            </a:fld>
            <a:endParaRPr lang="zh-CN" altLang="en-US"/>
          </a:p>
        </p:txBody>
      </p:sp>
    </p:spTree>
    <p:extLst>
      <p:ext uri="{BB962C8B-B14F-4D97-AF65-F5344CB8AC3E}">
        <p14:creationId xmlns:p14="http://schemas.microsoft.com/office/powerpoint/2010/main" val="3060822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48</a:t>
            </a:fld>
            <a:endParaRPr lang="zh-CN" altLang="en-US"/>
          </a:p>
        </p:txBody>
      </p:sp>
    </p:spTree>
    <p:extLst>
      <p:ext uri="{BB962C8B-B14F-4D97-AF65-F5344CB8AC3E}">
        <p14:creationId xmlns:p14="http://schemas.microsoft.com/office/powerpoint/2010/main" val="40992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a:t>
            </a:fld>
            <a:endParaRPr lang="zh-CN" altLang="en-US"/>
          </a:p>
        </p:txBody>
      </p:sp>
    </p:spTree>
    <p:extLst>
      <p:ext uri="{BB962C8B-B14F-4D97-AF65-F5344CB8AC3E}">
        <p14:creationId xmlns:p14="http://schemas.microsoft.com/office/powerpoint/2010/main" val="17688699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52</a:t>
            </a:fld>
            <a:endParaRPr lang="zh-CN" altLang="en-US"/>
          </a:p>
        </p:txBody>
      </p:sp>
    </p:spTree>
    <p:extLst>
      <p:ext uri="{BB962C8B-B14F-4D97-AF65-F5344CB8AC3E}">
        <p14:creationId xmlns:p14="http://schemas.microsoft.com/office/powerpoint/2010/main" val="2025225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53</a:t>
            </a:fld>
            <a:endParaRPr lang="zh-CN" altLang="en-US"/>
          </a:p>
        </p:txBody>
      </p:sp>
    </p:spTree>
    <p:extLst>
      <p:ext uri="{BB962C8B-B14F-4D97-AF65-F5344CB8AC3E}">
        <p14:creationId xmlns:p14="http://schemas.microsoft.com/office/powerpoint/2010/main" val="9893435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a16="http://schemas.microsoft.com/office/drawing/2014/main" id="{F5708BD2-AD38-4CB6-BD64-48BF7B43F2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a:extLst>
              <a:ext uri="{FF2B5EF4-FFF2-40B4-BE49-F238E27FC236}">
                <a16:creationId xmlns:a16="http://schemas.microsoft.com/office/drawing/2014/main" id="{05DB68A6-6DE4-4131-82DD-9A70DC9546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http://www.cropscience.org.au/icsc2004/symposia/3/1/1957_dennise.htm</a:t>
            </a:r>
            <a:endParaRPr lang="zh-CN" altLang="en-US"/>
          </a:p>
        </p:txBody>
      </p:sp>
      <p:sp>
        <p:nvSpPr>
          <p:cNvPr id="126980" name="灯片编号占位符 3">
            <a:extLst>
              <a:ext uri="{FF2B5EF4-FFF2-40B4-BE49-F238E27FC236}">
                <a16:creationId xmlns:a16="http://schemas.microsoft.com/office/drawing/2014/main" id="{EC026B60-005E-4E65-9A8B-3D5EE63F34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2D67AAB-6EBD-46EC-A0F4-3A2047524417}" type="slidenum">
              <a:rPr lang="zh-CN" altLang="en-US" smtClean="0"/>
              <a:pPr>
                <a:spcBef>
                  <a:spcPct val="0"/>
                </a:spcBef>
              </a:pPr>
              <a:t>54</a:t>
            </a:fld>
            <a:endParaRPr lang="zh-CN" altLang="en-US"/>
          </a:p>
        </p:txBody>
      </p:sp>
    </p:spTree>
    <p:extLst>
      <p:ext uri="{BB962C8B-B14F-4D97-AF65-F5344CB8AC3E}">
        <p14:creationId xmlns:p14="http://schemas.microsoft.com/office/powerpoint/2010/main" val="1665686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a:extLst>
              <a:ext uri="{FF2B5EF4-FFF2-40B4-BE49-F238E27FC236}">
                <a16:creationId xmlns:a16="http://schemas.microsoft.com/office/drawing/2014/main" id="{3B59AB67-65A8-48D8-B12C-6CEAC0BEC1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备注占位符 2">
            <a:extLst>
              <a:ext uri="{FF2B5EF4-FFF2-40B4-BE49-F238E27FC236}">
                <a16:creationId xmlns:a16="http://schemas.microsoft.com/office/drawing/2014/main" id="{765FFEBB-0391-435E-8C84-2AE00BED4F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图</a:t>
            </a:r>
            <a:r>
              <a:rPr lang="en-US" altLang="zh-CN" dirty="0"/>
              <a:t>9-21 </a:t>
            </a:r>
            <a:r>
              <a:rPr lang="zh-CN" altLang="en-US" dirty="0"/>
              <a:t>酵母激活因子及辅激活子有顺序地相互作用于</a:t>
            </a:r>
            <a:r>
              <a:rPr lang="en-US" altLang="zh-CN" dirty="0"/>
              <a:t>HO </a:t>
            </a:r>
            <a:r>
              <a:rPr lang="zh-CN" altLang="en-US" dirty="0"/>
              <a:t>基</a:t>
            </a:r>
          </a:p>
          <a:p>
            <a:r>
              <a:rPr lang="zh-CN" altLang="en-US" dirty="0"/>
              <a:t>因在染色质水平调节其表达</a:t>
            </a:r>
          </a:p>
          <a:p>
            <a:r>
              <a:rPr lang="en-US" altLang="zh-CN" dirty="0"/>
              <a:t>1. </a:t>
            </a:r>
            <a:r>
              <a:rPr lang="zh-CN" altLang="en-US" dirty="0"/>
              <a:t>最初</a:t>
            </a:r>
            <a:r>
              <a:rPr lang="en-US" altLang="zh-CN" dirty="0"/>
              <a:t>HO </a:t>
            </a:r>
            <a:r>
              <a:rPr lang="zh-CN" altLang="en-US" dirty="0"/>
              <a:t>是包装在浓缩染色质内的，当</a:t>
            </a:r>
            <a:r>
              <a:rPr lang="en-US" altLang="zh-CN" dirty="0"/>
              <a:t>SWI5 </a:t>
            </a:r>
            <a:r>
              <a:rPr lang="zh-CN" altLang="en-US" dirty="0"/>
              <a:t>激活因子与位于基因上游</a:t>
            </a:r>
            <a:r>
              <a:rPr lang="en-US" altLang="zh-CN" dirty="0"/>
              <a:t>1 200~1 400 bp </a:t>
            </a:r>
            <a:r>
              <a:rPr lang="zh-CN" altLang="en-US" dirty="0"/>
              <a:t>处的增强子结合并与</a:t>
            </a:r>
            <a:r>
              <a:rPr lang="en-US" altLang="zh-CN" dirty="0"/>
              <a:t>SWI/SNF </a:t>
            </a:r>
            <a:r>
              <a:rPr lang="zh-CN" altLang="en-US" dirty="0"/>
              <a:t>染色质重构物相互作用时，基因转录开始被激活；</a:t>
            </a:r>
            <a:r>
              <a:rPr lang="en-US" altLang="zh-CN" dirty="0"/>
              <a:t>2. SWI/SNF </a:t>
            </a:r>
            <a:r>
              <a:rPr lang="zh-CN" altLang="en-US" dirty="0"/>
              <a:t>复合物行使功能使染色质解凝聚，以暴露组蛋白尾巴；</a:t>
            </a:r>
            <a:r>
              <a:rPr lang="en-US" altLang="zh-CN" dirty="0"/>
              <a:t>3. </a:t>
            </a:r>
            <a:r>
              <a:rPr lang="zh-CN" altLang="en-US" dirty="0"/>
              <a:t>含有</a:t>
            </a:r>
            <a:r>
              <a:rPr lang="en-US" altLang="zh-CN" dirty="0"/>
              <a:t>GCN5 </a:t>
            </a:r>
            <a:r>
              <a:rPr lang="zh-CN" altLang="en-US" dirty="0"/>
              <a:t>的组蛋白乙酰酶复合体与</a:t>
            </a:r>
            <a:r>
              <a:rPr lang="en-US" altLang="zh-CN" dirty="0"/>
              <a:t>SWI5 </a:t>
            </a:r>
            <a:r>
              <a:rPr lang="zh-CN" altLang="en-US" dirty="0"/>
              <a:t>结合并使</a:t>
            </a:r>
            <a:r>
              <a:rPr lang="en-US" altLang="zh-CN" dirty="0"/>
              <a:t>HO </a:t>
            </a:r>
            <a:r>
              <a:rPr lang="zh-CN" altLang="en-US" dirty="0"/>
              <a:t>中组蛋白尾巴乙酰化，同时</a:t>
            </a:r>
            <a:r>
              <a:rPr lang="en-US" altLang="zh-CN" dirty="0"/>
              <a:t>SWI/SNF </a:t>
            </a:r>
            <a:r>
              <a:rPr lang="zh-CN" altLang="en-US" dirty="0"/>
              <a:t>复合物继续行使功能使染色质解凝聚；</a:t>
            </a:r>
            <a:r>
              <a:rPr lang="en-US" altLang="zh-CN" dirty="0"/>
              <a:t>4. SWI5 </a:t>
            </a:r>
            <a:r>
              <a:rPr lang="zh-CN" altLang="en-US" dirty="0"/>
              <a:t>离开</a:t>
            </a:r>
            <a:r>
              <a:rPr lang="en-US" altLang="zh-CN" dirty="0"/>
              <a:t>DNA</a:t>
            </a:r>
            <a:r>
              <a:rPr lang="zh-CN" altLang="en-US" dirty="0"/>
              <a:t>，而</a:t>
            </a:r>
            <a:r>
              <a:rPr lang="en-US" altLang="zh-CN" dirty="0"/>
              <a:t>SWI/SNF </a:t>
            </a:r>
            <a:r>
              <a:rPr lang="zh-CN" altLang="en-US" dirty="0"/>
              <a:t>复合物和</a:t>
            </a:r>
            <a:r>
              <a:rPr lang="en-US" altLang="zh-CN" dirty="0"/>
              <a:t>GCN5 </a:t>
            </a:r>
            <a:r>
              <a:rPr lang="zh-CN" altLang="en-US" dirty="0"/>
              <a:t>仍然与</a:t>
            </a:r>
            <a:r>
              <a:rPr lang="en-US" altLang="zh-CN" dirty="0"/>
              <a:t>HO </a:t>
            </a:r>
            <a:r>
              <a:rPr lang="zh-CN" altLang="en-US" dirty="0"/>
              <a:t>的调控区结合，它们的作用使得</a:t>
            </a:r>
            <a:r>
              <a:rPr lang="en-US" altLang="zh-CN" dirty="0"/>
              <a:t>SBF </a:t>
            </a:r>
            <a:r>
              <a:rPr lang="zh-CN" altLang="en-US" dirty="0"/>
              <a:t>与近基因启动子段的位点结合；</a:t>
            </a:r>
            <a:r>
              <a:rPr lang="en-US" altLang="zh-CN" dirty="0"/>
              <a:t>5. SBF </a:t>
            </a:r>
            <a:r>
              <a:rPr lang="zh-CN" altLang="en-US" dirty="0"/>
              <a:t>与转录介导因子复合物结合；</a:t>
            </a:r>
            <a:r>
              <a:rPr lang="en-US" altLang="zh-CN" dirty="0"/>
              <a:t>6. RNA </a:t>
            </a:r>
            <a:r>
              <a:rPr lang="zh-CN" altLang="en-US" dirty="0"/>
              <a:t>聚合酶</a:t>
            </a:r>
            <a:r>
              <a:rPr lang="en-US" altLang="zh-CN" dirty="0"/>
              <a:t>Ⅱ</a:t>
            </a:r>
            <a:r>
              <a:rPr lang="zh-CN" altLang="en-US" dirty="0"/>
              <a:t>（</a:t>
            </a:r>
            <a:r>
              <a:rPr lang="en-US" altLang="zh-CN" dirty="0"/>
              <a:t>pol Ⅱ</a:t>
            </a:r>
            <a:r>
              <a:rPr lang="zh-CN" altLang="en-US" dirty="0"/>
              <a:t>）的结合及基础转录因子共同组装成转录起始复合物，转录开始。</a:t>
            </a:r>
            <a:r>
              <a:rPr lang="en-US" altLang="zh-CN" dirty="0"/>
              <a:t>SWI</a:t>
            </a:r>
            <a:r>
              <a:rPr lang="zh-CN" altLang="en-US" dirty="0"/>
              <a:t>：</a:t>
            </a:r>
            <a:r>
              <a:rPr lang="en-US" altLang="zh-CN" dirty="0"/>
              <a:t>switch</a:t>
            </a:r>
            <a:r>
              <a:rPr lang="zh-CN" altLang="en-US" dirty="0"/>
              <a:t>。</a:t>
            </a:r>
            <a:r>
              <a:rPr lang="en-US" altLang="zh-CN" dirty="0"/>
              <a:t>SNF</a:t>
            </a:r>
            <a:r>
              <a:rPr lang="zh-CN" altLang="en-US" dirty="0"/>
              <a:t>：</a:t>
            </a:r>
            <a:r>
              <a:rPr lang="en-US" altLang="zh-CN" dirty="0"/>
              <a:t>sucrose </a:t>
            </a:r>
            <a:r>
              <a:rPr lang="en-US" altLang="zh-CN" dirty="0" err="1"/>
              <a:t>nonfementable</a:t>
            </a:r>
            <a:r>
              <a:rPr lang="zh-CN" altLang="en-US" dirty="0"/>
              <a:t>。</a:t>
            </a:r>
            <a:r>
              <a:rPr lang="en-US" altLang="zh-CN" dirty="0"/>
              <a:t>GCN5</a:t>
            </a:r>
            <a:r>
              <a:rPr lang="zh-CN" altLang="en-US" dirty="0"/>
              <a:t>：</a:t>
            </a:r>
            <a:r>
              <a:rPr lang="en-US" altLang="zh-CN" dirty="0"/>
              <a:t>general </a:t>
            </a:r>
            <a:r>
              <a:rPr lang="en-US" altLang="zh-CN" dirty="0" err="1"/>
              <a:t>coutrol</a:t>
            </a:r>
            <a:r>
              <a:rPr lang="en-US" altLang="zh-CN" dirty="0"/>
              <a:t> </a:t>
            </a:r>
            <a:r>
              <a:rPr lang="en-US" altLang="zh-CN" dirty="0" err="1"/>
              <a:t>nonrepressed</a:t>
            </a:r>
            <a:r>
              <a:rPr lang="en-US" altLang="zh-CN" dirty="0"/>
              <a:t> protein 5</a:t>
            </a:r>
            <a:r>
              <a:rPr lang="zh-CN" altLang="en-US" dirty="0"/>
              <a:t>。</a:t>
            </a:r>
            <a:r>
              <a:rPr lang="en-US" altLang="zh-CN" dirty="0"/>
              <a:t>SBF</a:t>
            </a:r>
            <a:r>
              <a:rPr lang="zh-CN" altLang="en-US" dirty="0"/>
              <a:t>：</a:t>
            </a:r>
            <a:r>
              <a:rPr lang="en-US" altLang="zh-CN" dirty="0"/>
              <a:t>SCB-binding factor</a:t>
            </a:r>
            <a:r>
              <a:rPr lang="zh-CN" altLang="en-US" dirty="0"/>
              <a:t>。</a:t>
            </a:r>
            <a:r>
              <a:rPr lang="en-US" altLang="zh-CN" dirty="0"/>
              <a:t>pol Ⅱ</a:t>
            </a:r>
            <a:r>
              <a:rPr lang="zh-CN" altLang="en-US" dirty="0"/>
              <a:t>：</a:t>
            </a:r>
            <a:r>
              <a:rPr lang="en-US" altLang="zh-CN" dirty="0"/>
              <a:t>polymerase Ⅱ</a:t>
            </a:r>
          </a:p>
          <a:p>
            <a:endParaRPr lang="zh-CN" altLang="en-US" dirty="0"/>
          </a:p>
        </p:txBody>
      </p:sp>
      <p:sp>
        <p:nvSpPr>
          <p:cNvPr id="129028" name="灯片编号占位符 3">
            <a:extLst>
              <a:ext uri="{FF2B5EF4-FFF2-40B4-BE49-F238E27FC236}">
                <a16:creationId xmlns:a16="http://schemas.microsoft.com/office/drawing/2014/main" id="{756442D7-49FB-4468-A7FC-160DD97BB1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561D828-E149-48BE-A724-24DCFE6E1114}" type="slidenum">
              <a:rPr lang="zh-CN" altLang="en-US" smtClean="0"/>
              <a:pPr>
                <a:spcBef>
                  <a:spcPct val="0"/>
                </a:spcBef>
              </a:pPr>
              <a:t>55</a:t>
            </a:fld>
            <a:endParaRPr lang="zh-CN" altLang="en-US"/>
          </a:p>
        </p:txBody>
      </p:sp>
    </p:spTree>
    <p:extLst>
      <p:ext uri="{BB962C8B-B14F-4D97-AF65-F5344CB8AC3E}">
        <p14:creationId xmlns:p14="http://schemas.microsoft.com/office/powerpoint/2010/main" val="3117393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a:extLst>
              <a:ext uri="{FF2B5EF4-FFF2-40B4-BE49-F238E27FC236}">
                <a16:creationId xmlns:a16="http://schemas.microsoft.com/office/drawing/2014/main" id="{99E89D0D-8104-4FF9-92D6-5D97AC6402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a:extLst>
              <a:ext uri="{FF2B5EF4-FFF2-40B4-BE49-F238E27FC236}">
                <a16:creationId xmlns:a16="http://schemas.microsoft.com/office/drawing/2014/main" id="{05BE344D-92DA-43BD-A8C8-25DD2B62FC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hlinkClick r:id="rId3"/>
              </a:rPr>
              <a:t>http://jpet.aspetjournals.org/content/352/1/2</a:t>
            </a:r>
            <a:endParaRPr lang="en-US" altLang="zh-CN" dirty="0"/>
          </a:p>
          <a:p>
            <a:r>
              <a:rPr lang="en-US" altLang="zh-CN" dirty="0"/>
              <a:t>Fig. 2. Regulation of DNA methylation of gene expression. DNA methylation is an addition of a methyl group at the C5 position of the cytosine ring (A). In most conditions, DNA methylation induced by DNA (cytosine-5)-methyltransferases (DNMTs) causes the recruitment of chromatin inactive proteins, leading to chromatin gene repression (B).</a:t>
            </a:r>
          </a:p>
        </p:txBody>
      </p:sp>
      <p:sp>
        <p:nvSpPr>
          <p:cNvPr id="133124" name="灯片编号占位符 3">
            <a:extLst>
              <a:ext uri="{FF2B5EF4-FFF2-40B4-BE49-F238E27FC236}">
                <a16:creationId xmlns:a16="http://schemas.microsoft.com/office/drawing/2014/main" id="{D85CAF10-06E8-4429-A17C-B03BF73647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48A15CB-0045-4FF0-A245-C46830A6BEDB}" type="slidenum">
              <a:rPr lang="zh-CN" altLang="en-US" smtClean="0"/>
              <a:pPr>
                <a:spcBef>
                  <a:spcPct val="0"/>
                </a:spcBef>
              </a:pPr>
              <a:t>58</a:t>
            </a:fld>
            <a:endParaRPr lang="zh-CN" altLang="en-US"/>
          </a:p>
        </p:txBody>
      </p:sp>
    </p:spTree>
    <p:extLst>
      <p:ext uri="{BB962C8B-B14F-4D97-AF65-F5344CB8AC3E}">
        <p14:creationId xmlns:p14="http://schemas.microsoft.com/office/powerpoint/2010/main" val="743708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59</a:t>
            </a:fld>
            <a:endParaRPr lang="zh-CN" altLang="en-US"/>
          </a:p>
        </p:txBody>
      </p:sp>
    </p:spTree>
    <p:extLst>
      <p:ext uri="{BB962C8B-B14F-4D97-AF65-F5344CB8AC3E}">
        <p14:creationId xmlns:p14="http://schemas.microsoft.com/office/powerpoint/2010/main" val="523766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https://www.nature.com/articles/s41477-018-0199-5</a:t>
            </a:r>
            <a:endParaRPr lang="en-US" altLang="zh-CN" dirty="0"/>
          </a:p>
          <a:p>
            <a:r>
              <a:rPr lang="en-US" altLang="zh-CN" dirty="0"/>
              <a:t>Fig. 1 | Schematic representation of hierarchical chromatin </a:t>
            </a:r>
            <a:r>
              <a:rPr lang="en-US" altLang="zh-CN" dirty="0" err="1"/>
              <a:t>organisation</a:t>
            </a:r>
            <a:endParaRPr lang="en-US" altLang="zh-CN" dirty="0"/>
          </a:p>
          <a:p>
            <a:r>
              <a:rPr lang="en-US" altLang="zh-CN" dirty="0"/>
              <a:t>in plants. Individual chromosomes occupy a subspace in the nucleus</a:t>
            </a:r>
          </a:p>
          <a:p>
            <a:r>
              <a:rPr lang="en-US" altLang="zh-CN" dirty="0"/>
              <a:t>called chromosome territories. Chromosome territories can be further</a:t>
            </a:r>
          </a:p>
          <a:p>
            <a:r>
              <a:rPr lang="en-US" altLang="zh-CN" dirty="0"/>
              <a:t>partitioned to distinct A and B compartments, which are enriched for active</a:t>
            </a:r>
          </a:p>
          <a:p>
            <a:r>
              <a:rPr lang="en-US" altLang="zh-CN" dirty="0"/>
              <a:t>and repressed chromatin, respectively. Genomic regions within Topologically associated</a:t>
            </a:r>
          </a:p>
          <a:p>
            <a:r>
              <a:rPr lang="en-US" altLang="zh-CN" dirty="0"/>
              <a:t>domains (TADs) </a:t>
            </a:r>
          </a:p>
          <a:p>
            <a:r>
              <a:rPr lang="en-US" altLang="zh-CN" dirty="0"/>
              <a:t>display increased interactions, while their interactions with </a:t>
            </a:r>
            <a:r>
              <a:rPr lang="en-US" altLang="zh-CN" dirty="0" err="1"/>
              <a:t>neighbouring</a:t>
            </a:r>
            <a:endParaRPr lang="en-US" altLang="zh-CN" dirty="0"/>
          </a:p>
          <a:p>
            <a:r>
              <a:rPr lang="en-US" altLang="zh-CN" dirty="0"/>
              <a:t>regions outside of the TADs are rather limited. A limited number of</a:t>
            </a:r>
          </a:p>
          <a:p>
            <a:r>
              <a:rPr lang="en-US" altLang="zh-CN" dirty="0"/>
              <a:t>chromatin loops connecting regulatory elements to their target loci have</a:t>
            </a:r>
          </a:p>
          <a:p>
            <a:r>
              <a:rPr lang="en-US" altLang="zh-CN" dirty="0"/>
              <a:t>been described in plants (summarized in ref. 8), the molecular mechanisms</a:t>
            </a:r>
          </a:p>
          <a:p>
            <a:r>
              <a:rPr lang="en-US" altLang="zh-CN" dirty="0"/>
              <a:t>driving plant chromatin loop formation (especially in crop species) are</a:t>
            </a:r>
          </a:p>
          <a:p>
            <a:r>
              <a:rPr lang="en-US" altLang="zh-CN" dirty="0"/>
              <a:t>largely unknown (question mark).</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61</a:t>
            </a:fld>
            <a:endParaRPr lang="zh-CN" altLang="en-US"/>
          </a:p>
        </p:txBody>
      </p:sp>
    </p:spTree>
    <p:extLst>
      <p:ext uri="{BB962C8B-B14F-4D97-AF65-F5344CB8AC3E}">
        <p14:creationId xmlns:p14="http://schemas.microsoft.com/office/powerpoint/2010/main" val="3338559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41962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63</a:t>
            </a:fld>
            <a:endParaRPr lang="zh-CN" altLang="en-US"/>
          </a:p>
        </p:txBody>
      </p:sp>
    </p:spTree>
    <p:extLst>
      <p:ext uri="{BB962C8B-B14F-4D97-AF65-F5344CB8AC3E}">
        <p14:creationId xmlns:p14="http://schemas.microsoft.com/office/powerpoint/2010/main" val="34179053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64</a:t>
            </a:fld>
            <a:endParaRPr lang="zh-CN" altLang="en-US"/>
          </a:p>
        </p:txBody>
      </p:sp>
    </p:spTree>
    <p:extLst>
      <p:ext uri="{BB962C8B-B14F-4D97-AF65-F5344CB8AC3E}">
        <p14:creationId xmlns:p14="http://schemas.microsoft.com/office/powerpoint/2010/main" val="210431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82202C1C-9ACA-4AF3-927B-7CB4428BF7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4AC136B5-43E4-412F-B0B0-C94E6BB73D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http://faculty.samford.edu/~djohnso2/44962/405/nucleus.html</a:t>
            </a:r>
          </a:p>
        </p:txBody>
      </p:sp>
      <p:sp>
        <p:nvSpPr>
          <p:cNvPr id="9220" name="灯片编号占位符 3">
            <a:extLst>
              <a:ext uri="{FF2B5EF4-FFF2-40B4-BE49-F238E27FC236}">
                <a16:creationId xmlns:a16="http://schemas.microsoft.com/office/drawing/2014/main" id="{7A402062-2971-47E3-8A7F-52E51B6F62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93A3D01A-6B3E-4D6E-864E-E029EE18064C}" type="slidenum">
              <a:rPr lang="zh-CN" altLang="en-US" smtClean="0">
                <a:latin typeface="Calibri" panose="020F0502020204030204" pitchFamily="34" charset="0"/>
                <a:ea typeface="宋体" panose="02010600030101010101" pitchFamily="2" charset="-122"/>
              </a:rPr>
              <a:pPr>
                <a:spcBef>
                  <a:spcPct val="0"/>
                </a:spcBef>
              </a:pPr>
              <a:t>5</a:t>
            </a:fld>
            <a:endParaRPr lang="en-US" altLang="zh-CN">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94169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http://www.nenno.it/phaseolus-polytene-chromosomes/nor</a:t>
            </a:r>
            <a:endParaRPr lang="en-US" altLang="zh-CN" dirty="0"/>
          </a:p>
          <a:p>
            <a:r>
              <a:rPr lang="en-US" altLang="zh-CN" dirty="0"/>
              <a:t>Figure B and C: B: Schematic drawing of a collecting nucleolus made up by the NORs of 5 chromosomes. C: Drawing of the different forms of condensation of the NOR. i: part of the NOR condensed, and the other one decondensed, ii: all the NOR condensed in compacted chromatin, iii: all the NOR decondensed in loose chromatin</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65</a:t>
            </a:fld>
            <a:endParaRPr lang="zh-CN" altLang="en-US"/>
          </a:p>
        </p:txBody>
      </p:sp>
    </p:spTree>
    <p:extLst>
      <p:ext uri="{BB962C8B-B14F-4D97-AF65-F5344CB8AC3E}">
        <p14:creationId xmlns:p14="http://schemas.microsoft.com/office/powerpoint/2010/main" val="3754429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66</a:t>
            </a:fld>
            <a:endParaRPr lang="zh-CN" altLang="en-US"/>
          </a:p>
        </p:txBody>
      </p:sp>
    </p:spTree>
    <p:extLst>
      <p:ext uri="{BB962C8B-B14F-4D97-AF65-F5344CB8AC3E}">
        <p14:creationId xmlns:p14="http://schemas.microsoft.com/office/powerpoint/2010/main" val="2564503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D1D1B4CA-12DB-4A28-8354-C5DE20021B6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EC58BED9-B71C-487E-B6DE-DB7D825EF46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宋体" panose="02010600030101010101" pitchFamily="2" charset="-122"/>
                <a:cs typeface="Arial" panose="020B0604020202020204" pitchFamily="34" charset="0"/>
              </a:rPr>
              <a:t>http://circ.ahajournals.org/content/123/15/1650.full</a:t>
            </a:r>
            <a:endParaRPr lang="zh-CN" altLang="en-US" sz="1200" dirty="0">
              <a:ea typeface="宋体" panose="02010600030101010101" pitchFamily="2" charset="-122"/>
              <a:cs typeface="Arial" panose="020B0604020202020204" pitchFamily="34" charset="0"/>
            </a:endParaRPr>
          </a:p>
          <a:p>
            <a:endParaRPr lang="en-US" altLang="zh-CN" dirty="0"/>
          </a:p>
          <a:p>
            <a:r>
              <a:rPr lang="en-US" altLang="zh-CN" dirty="0"/>
              <a:t>Figure 2.Telomere structure and microscopic appearance. </a:t>
            </a:r>
            <a:r>
              <a:rPr lang="en-US" altLang="zh-CN" b="1" dirty="0"/>
              <a:t>A,</a:t>
            </a:r>
            <a:r>
              <a:rPr lang="en-US" altLang="zh-CN" dirty="0"/>
              <a:t> Simplified schematic diagram of telomere structure and subcellular location. Telomeres are located at the ends of linear chromosomes; in humans, they are composed of hundreds to thousands of tandem DNA repeat sequences: </a:t>
            </a:r>
            <a:r>
              <a:rPr lang="en-US" altLang="zh-CN" dirty="0" err="1"/>
              <a:t>hexameric</a:t>
            </a:r>
            <a:r>
              <a:rPr lang="en-US" altLang="zh-CN" dirty="0"/>
              <a:t> TTAGGG in the leading strand and CCCTAA in the lagging strand. Additional protective proteins are also associated with telomeric DNA and are collectively called </a:t>
            </a:r>
            <a:r>
              <a:rPr lang="en-US" altLang="zh-CN" dirty="0" err="1"/>
              <a:t>shelterin</a:t>
            </a:r>
            <a:r>
              <a:rPr lang="en-US" altLang="zh-CN" dirty="0"/>
              <a:t> (TRF1, TRF2, TIN2, POT1, TPP1). The 3′ end of the telomeric leading strand terminates as a single-stranded overhang, which folds back and invades the double-stranded telomeric helix. </a:t>
            </a:r>
            <a:r>
              <a:rPr lang="en-US" altLang="zh-CN" b="1" dirty="0"/>
              <a:t>B,</a:t>
            </a:r>
            <a:r>
              <a:rPr lang="en-US" altLang="zh-CN" dirty="0"/>
              <a:t> Telomeres can be directly visualized under the microscope at the ends of metaphase chromosomes (4 telomere signals per chromosome) by fluorescence in situ hybridization. Reproduced from </a:t>
            </a:r>
            <a:r>
              <a:rPr lang="en-US" altLang="zh-CN" dirty="0" err="1"/>
              <a:t>Calado</a:t>
            </a:r>
            <a:r>
              <a:rPr lang="en-US" altLang="zh-CN" dirty="0"/>
              <a:t> and Young</a:t>
            </a:r>
            <a:r>
              <a:rPr lang="en-US" altLang="zh-CN" baseline="30000" dirty="0">
                <a:hlinkClick r:id="rId3" action="ppaction://hlinkfile"/>
              </a:rPr>
              <a:t>9</a:t>
            </a:r>
            <a:r>
              <a:rPr lang="en-US" altLang="zh-CN" dirty="0"/>
              <a:t> with permission of the publisher. Copyright © 2009, Massachusetts Medical Society. </a:t>
            </a:r>
          </a:p>
          <a:p>
            <a:endParaRPr lang="zh-CN" altLang="en-US" dirty="0"/>
          </a:p>
        </p:txBody>
      </p:sp>
      <p:sp>
        <p:nvSpPr>
          <p:cNvPr id="93188" name="灯片编号占位符 3">
            <a:extLst>
              <a:ext uri="{FF2B5EF4-FFF2-40B4-BE49-F238E27FC236}">
                <a16:creationId xmlns:a16="http://schemas.microsoft.com/office/drawing/2014/main" id="{37C64A86-53EB-47AC-82A9-D8F6FC7B9A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4172A8BE-504E-46E9-8739-89D451643761}" type="slidenum">
              <a:rPr lang="zh-CN" altLang="en-US" smtClean="0">
                <a:latin typeface="Calibri" panose="020F0502020204030204" pitchFamily="34" charset="0"/>
                <a:ea typeface="宋体" panose="02010600030101010101" pitchFamily="2" charset="-122"/>
              </a:rPr>
              <a:pPr>
                <a:spcBef>
                  <a:spcPct val="0"/>
                </a:spcBef>
              </a:pPr>
              <a:t>67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05630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BE94B241-1FD4-44FF-B2EB-1C2A135DE60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a:extLst>
              <a:ext uri="{FF2B5EF4-FFF2-40B4-BE49-F238E27FC236}">
                <a16:creationId xmlns:a16="http://schemas.microsoft.com/office/drawing/2014/main" id="{EF68DADC-53F1-4EF4-8352-FDEB1E36C4B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dirty="0">
                <a:latin typeface="Arial" panose="020B0604020202020204" pitchFamily="34" charset="0"/>
              </a:rPr>
              <a:t>唾腺染色体经染色后，呈现深浅不同，疏密各异的横纹（</a:t>
            </a:r>
            <a:r>
              <a:rPr lang="en-US" altLang="zh-CN" b="1" dirty="0">
                <a:latin typeface="Arial" panose="020B0604020202020204" pitchFamily="34" charset="0"/>
              </a:rPr>
              <a:t>band</a:t>
            </a:r>
            <a:r>
              <a:rPr lang="zh-CN" altLang="en-US" b="1" dirty="0">
                <a:latin typeface="Arial" panose="020B0604020202020204" pitchFamily="34" charset="0"/>
              </a:rPr>
              <a:t>）。这些横纹的数目、位置、宽窄及排列顺序都具有种的特异性。研究认为这些横纹与染色体的基因是有一定关系，而一旦染色体上发生了缺失，重复，倒位，易位等，也可较容易地在唾腺染色体上观察识别出来。可见唾腺染色体技术是遗传学研究中一项基本的技术。</a:t>
            </a:r>
            <a:endParaRPr lang="en-US" altLang="zh-CN" b="1" dirty="0">
              <a:latin typeface="Arial" panose="020B0604020202020204" pitchFamily="34" charset="0"/>
            </a:endParaRPr>
          </a:p>
          <a:p>
            <a:endParaRPr lang="en-US" altLang="zh-CN" b="1" dirty="0">
              <a:latin typeface="Arial" panose="020B0604020202020204" pitchFamily="34" charset="0"/>
            </a:endParaRPr>
          </a:p>
          <a:p>
            <a:r>
              <a:rPr lang="zh-CN" altLang="en-US" dirty="0">
                <a:latin typeface="Arial" panose="020B0604020202020204" pitchFamily="34" charset="0"/>
              </a:rPr>
              <a:t>进行</a:t>
            </a:r>
            <a:r>
              <a:rPr lang="zh-CN" altLang="en-US" b="1" dirty="0">
                <a:latin typeface="Arial" panose="020B0604020202020204" pitchFamily="34" charset="0"/>
              </a:rPr>
              <a:t>染色体研究</a:t>
            </a:r>
            <a:r>
              <a:rPr lang="zh-CN" altLang="en-US" dirty="0">
                <a:latin typeface="Arial" panose="020B0604020202020204" pitchFamily="34" charset="0"/>
              </a:rPr>
              <a:t>，如观察</a:t>
            </a:r>
            <a:r>
              <a:rPr lang="zh-CN" altLang="en-US" b="1" dirty="0">
                <a:latin typeface="Arial" panose="020B0604020202020204" pitchFamily="34" charset="0"/>
              </a:rPr>
              <a:t>染色体</a:t>
            </a:r>
            <a:r>
              <a:rPr lang="zh-CN" altLang="en-US" dirty="0">
                <a:latin typeface="Arial" panose="020B0604020202020204" pitchFamily="34" charset="0"/>
              </a:rPr>
              <a:t>形态，</a:t>
            </a:r>
            <a:r>
              <a:rPr lang="zh-CN" altLang="en-US" b="1" dirty="0">
                <a:latin typeface="Arial" panose="020B0604020202020204" pitchFamily="34" charset="0"/>
              </a:rPr>
              <a:t>研究染色体</a:t>
            </a:r>
            <a:r>
              <a:rPr lang="zh-CN" altLang="en-US" dirty="0">
                <a:latin typeface="Arial" panose="020B0604020202020204" pitchFamily="34" charset="0"/>
              </a:rPr>
              <a:t>结构变异，以及</a:t>
            </a:r>
            <a:r>
              <a:rPr lang="zh-CN" altLang="en-US" b="1" dirty="0">
                <a:latin typeface="Arial" panose="020B0604020202020204" pitchFamily="34" charset="0"/>
              </a:rPr>
              <a:t>染色体</a:t>
            </a:r>
            <a:r>
              <a:rPr lang="zh-CN" altLang="en-US" dirty="0">
                <a:latin typeface="Arial" panose="020B0604020202020204" pitchFamily="34" charset="0"/>
              </a:rPr>
              <a:t>结构的绘制</a:t>
            </a:r>
            <a:endParaRPr lang="en-US" altLang="zh-CN" dirty="0">
              <a:latin typeface="Arial" panose="020B0604020202020204" pitchFamily="34" charset="0"/>
            </a:endParaRPr>
          </a:p>
          <a:p>
            <a:endParaRPr lang="en-US" altLang="zh-CN" dirty="0">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Salivary gland chromosomes in </a:t>
            </a:r>
            <a:r>
              <a:rPr lang="en-US" altLang="zh-CN" i="1" dirty="0"/>
              <a:t>Drosophila</a:t>
            </a:r>
            <a:r>
              <a:rPr lang="en-US" altLang="zh-CN" dirty="0"/>
              <a:t> and other </a:t>
            </a:r>
            <a:r>
              <a:rPr lang="en-US" altLang="zh-CN" dirty="0" err="1"/>
              <a:t>Diptera</a:t>
            </a:r>
            <a:r>
              <a:rPr lang="en-US" altLang="zh-CN" dirty="0"/>
              <a:t> undergo a process called </a:t>
            </a:r>
            <a:r>
              <a:rPr lang="en-US" altLang="zh-CN" b="1" dirty="0"/>
              <a:t>endoreplication</a:t>
            </a:r>
            <a:r>
              <a:rPr lang="en-US" altLang="zh-CN" dirty="0"/>
              <a:t>, in which the chromatids double mitotically but do not separate. Ten such doublings result in 1,024 chromatids lying side by side. Regional variation of chromatid condensation produces darkly-staining </a:t>
            </a:r>
            <a:r>
              <a:rPr lang="en-US" altLang="zh-CN" b="1" dirty="0"/>
              <a:t>bands</a:t>
            </a:r>
            <a:r>
              <a:rPr lang="en-US" altLang="zh-CN" dirty="0"/>
              <a:t> (</a:t>
            </a:r>
            <a:r>
              <a:rPr lang="en-US" altLang="zh-CN" b="1" dirty="0"/>
              <a:t>b</a:t>
            </a:r>
            <a:r>
              <a:rPr lang="en-US" altLang="zh-CN" dirty="0"/>
              <a:t>) separated by lighter </a:t>
            </a:r>
            <a:r>
              <a:rPr lang="en-US" altLang="zh-CN" b="1" dirty="0" err="1"/>
              <a:t>interbands</a:t>
            </a:r>
            <a:r>
              <a:rPr lang="en-US" altLang="zh-CN" dirty="0"/>
              <a:t> (</a:t>
            </a:r>
            <a:r>
              <a:rPr lang="en-US" altLang="zh-CN" b="1" dirty="0" err="1"/>
              <a:t>ib</a:t>
            </a:r>
            <a:r>
              <a:rPr lang="en-US" altLang="zh-CN" dirty="0"/>
              <a:t>). The banding patterns are visible microscopically, and are </a:t>
            </a:r>
            <a:r>
              <a:rPr lang="en-US" altLang="zh-CN" dirty="0" err="1"/>
              <a:t>characterisitic</a:t>
            </a:r>
            <a:r>
              <a:rPr lang="en-US" altLang="zh-CN" dirty="0"/>
              <a:t> of various species and populations within species. For example, the typical pattern in </a:t>
            </a:r>
            <a:r>
              <a:rPr lang="en-US" altLang="zh-CN" i="1" dirty="0"/>
              <a:t>Drosophila </a:t>
            </a:r>
            <a:r>
              <a:rPr lang="en-US" altLang="zh-CN" i="1" dirty="0" err="1"/>
              <a:t>pseudoobscura</a:t>
            </a:r>
            <a:r>
              <a:rPr lang="en-US" altLang="zh-CN" dirty="0"/>
              <a:t> is called </a:t>
            </a:r>
            <a:r>
              <a:rPr lang="en-US" altLang="zh-CN" b="1" dirty="0"/>
              <a:t>Standard</a:t>
            </a:r>
            <a:r>
              <a:rPr lang="en-US" altLang="zh-CN" dirty="0"/>
              <a:t> (</a:t>
            </a:r>
            <a:r>
              <a:rPr lang="en-US" altLang="zh-CN" b="1" dirty="0"/>
              <a:t>ST</a:t>
            </a:r>
            <a:r>
              <a:rPr lang="en-US" altLang="zh-CN" dirty="0"/>
              <a:t>). </a:t>
            </a:r>
          </a:p>
          <a:p>
            <a:endParaRPr lang="zh-CN" altLang="en-US" dirty="0">
              <a:latin typeface="Arial" panose="020B0604020202020204" pitchFamily="34" charset="0"/>
            </a:endParaRPr>
          </a:p>
          <a:p>
            <a:endParaRPr lang="zh-CN" altLang="en-US" dirty="0"/>
          </a:p>
        </p:txBody>
      </p:sp>
      <p:sp>
        <p:nvSpPr>
          <p:cNvPr id="102404" name="灯片编号占位符 3">
            <a:extLst>
              <a:ext uri="{FF2B5EF4-FFF2-40B4-BE49-F238E27FC236}">
                <a16:creationId xmlns:a16="http://schemas.microsoft.com/office/drawing/2014/main" id="{64014F0C-7984-47D0-AA9F-24BD3F83F10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4021001-5B0F-4608-9701-0248CEC97549}" type="slidenum">
              <a:rPr lang="zh-CN" altLang="en-US" smtClean="0">
                <a:ea typeface="宋体" panose="02010600030101010101" pitchFamily="2" charset="-122"/>
              </a:rPr>
              <a:pPr/>
              <a:t>71</a:t>
            </a:fld>
            <a:endParaRPr lang="zh-CN" altLang="en-US">
              <a:ea typeface="宋体" panose="02010600030101010101" pitchFamily="2" charset="-122"/>
            </a:endParaRPr>
          </a:p>
        </p:txBody>
      </p:sp>
    </p:spTree>
    <p:extLst>
      <p:ext uri="{BB962C8B-B14F-4D97-AF65-F5344CB8AC3E}">
        <p14:creationId xmlns:p14="http://schemas.microsoft.com/office/powerpoint/2010/main" val="3364764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a:extLst>
              <a:ext uri="{FF2B5EF4-FFF2-40B4-BE49-F238E27FC236}">
                <a16:creationId xmlns:a16="http://schemas.microsoft.com/office/drawing/2014/main" id="{F3D3B192-9661-43E1-B2D6-1D595D8332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a:extLst>
              <a:ext uri="{FF2B5EF4-FFF2-40B4-BE49-F238E27FC236}">
                <a16:creationId xmlns:a16="http://schemas.microsoft.com/office/drawing/2014/main" id="{9D058049-B664-4635-BBA7-CED0A944AB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两栖类卵母细胞中的灯刷染色体</a:t>
            </a:r>
            <a:endParaRPr lang="en-US" altLang="zh-CN" dirty="0"/>
          </a:p>
          <a:p>
            <a:r>
              <a:rPr lang="zh-CN" altLang="en-US" dirty="0"/>
              <a:t>见于鱼类、两栖类、爬行类双线期卵母细胞，双线期是卵黄合成的旺盛期。染色体主轴两侧有侧环，状如灯刷，故名。侧环是转录活跃的区域</a:t>
            </a:r>
            <a:endParaRPr lang="en-US" altLang="zh-CN" dirty="0"/>
          </a:p>
          <a:p>
            <a:endParaRPr lang="en-US" altLang="zh-CN" dirty="0"/>
          </a:p>
          <a:p>
            <a:endParaRPr lang="en-US" altLang="zh-CN" dirty="0"/>
          </a:p>
          <a:p>
            <a:r>
              <a:rPr lang="zh-CN" altLang="en-US" dirty="0">
                <a:latin typeface="Arial" panose="020B0604020202020204" pitchFamily="34" charset="0"/>
              </a:rPr>
              <a:t>灯刷染色体是一类包装不象一般染色体那么紧密，并且正在进行转录的巨大染色体，因而历来是研究染色体结构和功能的独特材料。灯刷染色体研究中所取得的进展，也促进了对一般染色体结构的了解。 </a:t>
            </a:r>
            <a:br>
              <a:rPr lang="zh-CN" altLang="en-US" dirty="0">
                <a:latin typeface="Arial" panose="020B0604020202020204" pitchFamily="34" charset="0"/>
              </a:rPr>
            </a:br>
            <a:endParaRPr lang="zh-CN" altLang="en-US" dirty="0">
              <a:latin typeface="Arial" panose="020B0604020202020204" pitchFamily="34" charset="0"/>
            </a:endParaRPr>
          </a:p>
          <a:p>
            <a:endParaRPr lang="zh-CN" altLang="en-US" dirty="0"/>
          </a:p>
          <a:p>
            <a:endParaRPr lang="zh-CN" altLang="en-US" dirty="0"/>
          </a:p>
        </p:txBody>
      </p:sp>
      <p:sp>
        <p:nvSpPr>
          <p:cNvPr id="106500" name="灯片编号占位符 3">
            <a:extLst>
              <a:ext uri="{FF2B5EF4-FFF2-40B4-BE49-F238E27FC236}">
                <a16:creationId xmlns:a16="http://schemas.microsoft.com/office/drawing/2014/main" id="{1BC2BF73-0A16-4E55-A3A2-2E6BFDC2509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FF7F3A5C-30CE-4230-A0A5-DE4F9D0AF451}" type="slidenum">
              <a:rPr lang="zh-CN" altLang="en-US" smtClean="0">
                <a:latin typeface="Calibri" panose="020F0502020204030204" pitchFamily="34" charset="0"/>
                <a:ea typeface="宋体" panose="02010600030101010101" pitchFamily="2" charset="-122"/>
              </a:rPr>
              <a:pPr>
                <a:spcBef>
                  <a:spcPct val="0"/>
                </a:spcBef>
              </a:pPr>
              <a:t>72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83116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79107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a:extLst>
              <a:ext uri="{FF2B5EF4-FFF2-40B4-BE49-F238E27FC236}">
                <a16:creationId xmlns:a16="http://schemas.microsoft.com/office/drawing/2014/main" id="{937A4830-9968-4166-878E-36342E103D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备注占位符 2">
            <a:extLst>
              <a:ext uri="{FF2B5EF4-FFF2-40B4-BE49-F238E27FC236}">
                <a16:creationId xmlns:a16="http://schemas.microsoft.com/office/drawing/2014/main" id="{3BC10CD5-0A92-4277-86B2-0D0353D7A0E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http://users.path.ox.ac.uk/~pcook/students/Figs/nuem.png</a:t>
            </a:r>
            <a:endParaRPr lang="zh-CN" altLang="en-US" dirty="0"/>
          </a:p>
        </p:txBody>
      </p:sp>
      <p:sp>
        <p:nvSpPr>
          <p:cNvPr id="110596" name="灯片编号占位符 3">
            <a:extLst>
              <a:ext uri="{FF2B5EF4-FFF2-40B4-BE49-F238E27FC236}">
                <a16:creationId xmlns:a16="http://schemas.microsoft.com/office/drawing/2014/main" id="{36FE3BFF-5169-41D1-BEC1-23ED2118F0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DEE6769A-2483-4396-977A-9EF6136C63F7}" type="slidenum">
              <a:rPr lang="zh-CN" altLang="en-US" smtClean="0">
                <a:latin typeface="Calibri" panose="020F0502020204030204" pitchFamily="34" charset="0"/>
                <a:ea typeface="宋体" panose="02010600030101010101" pitchFamily="2" charset="-122"/>
              </a:rPr>
              <a:pPr>
                <a:spcBef>
                  <a:spcPct val="0"/>
                </a:spcBef>
              </a:pPr>
              <a:t>74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17184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a:extLst>
              <a:ext uri="{FF2B5EF4-FFF2-40B4-BE49-F238E27FC236}">
                <a16:creationId xmlns:a16="http://schemas.microsoft.com/office/drawing/2014/main" id="{FD79F1A8-8762-4923-BD6C-587485BF69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a:extLst>
              <a:ext uri="{FF2B5EF4-FFF2-40B4-BE49-F238E27FC236}">
                <a16:creationId xmlns:a16="http://schemas.microsoft.com/office/drawing/2014/main" id="{D3ACDF78-AF9D-4CA8-A9F9-C8463963DE6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核仁相随染色质分为两部分，一部分位于核仁周围，称为核仁周染色质，属异染色质；一部分位于核仁内，为常染色质，即核仁组织区，是</a:t>
            </a:r>
            <a:r>
              <a:rPr lang="en-US" altLang="zh-CN"/>
              <a:t>rDNA </a:t>
            </a:r>
            <a:r>
              <a:rPr lang="zh-CN" altLang="en-US"/>
              <a:t>所在的位置</a:t>
            </a:r>
          </a:p>
        </p:txBody>
      </p:sp>
      <p:sp>
        <p:nvSpPr>
          <p:cNvPr id="114692" name="灯片编号占位符 3">
            <a:extLst>
              <a:ext uri="{FF2B5EF4-FFF2-40B4-BE49-F238E27FC236}">
                <a16:creationId xmlns:a16="http://schemas.microsoft.com/office/drawing/2014/main" id="{8B283FD9-5A2F-4BEA-B06B-3D1B697D84B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4DEB395-3A2F-4D0A-A3BF-109EF763FF0C}" type="slidenum">
              <a:rPr lang="zh-CN" altLang="en-US" smtClean="0">
                <a:latin typeface="Calibri" panose="020F0502020204030204" pitchFamily="34" charset="0"/>
                <a:ea typeface="宋体" panose="02010600030101010101" pitchFamily="2" charset="-122"/>
              </a:rPr>
              <a:pPr>
                <a:spcBef>
                  <a:spcPct val="0"/>
                </a:spcBef>
              </a:pPr>
              <a:t>75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064281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a:extLst>
              <a:ext uri="{FF2B5EF4-FFF2-40B4-BE49-F238E27FC236}">
                <a16:creationId xmlns:a16="http://schemas.microsoft.com/office/drawing/2014/main" id="{7F42C4F9-6EA4-4ED0-95EF-E6125F833F9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a:extLst>
              <a:ext uri="{FF2B5EF4-FFF2-40B4-BE49-F238E27FC236}">
                <a16:creationId xmlns:a16="http://schemas.microsoft.com/office/drawing/2014/main" id="{F3D9E155-F75C-40D9-8681-B1D076BAE4C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5SrRNA</a:t>
            </a:r>
            <a:r>
              <a:rPr lang="zh-CN" altLang="en-US" dirty="0"/>
              <a:t>通常定位在常染色质，合成后被转运至核仁区参与大亚基的装配 </a:t>
            </a:r>
          </a:p>
        </p:txBody>
      </p:sp>
      <p:sp>
        <p:nvSpPr>
          <p:cNvPr id="116740" name="灯片编号占位符 3">
            <a:extLst>
              <a:ext uri="{FF2B5EF4-FFF2-40B4-BE49-F238E27FC236}">
                <a16:creationId xmlns:a16="http://schemas.microsoft.com/office/drawing/2014/main" id="{312E9635-CD8D-4027-BDB9-BE6BB3173F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EBABC177-82D3-4AB9-863C-E226F92A92D1}" type="slidenum">
              <a:rPr lang="zh-CN" altLang="en-US" smtClean="0">
                <a:latin typeface="Calibri" panose="020F0502020204030204" pitchFamily="34" charset="0"/>
                <a:ea typeface="宋体" panose="02010600030101010101" pitchFamily="2" charset="-122"/>
              </a:rPr>
              <a:pPr>
                <a:spcBef>
                  <a:spcPct val="0"/>
                </a:spcBef>
              </a:pPr>
              <a:t>76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259654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77</a:t>
            </a:fld>
            <a:endParaRPr lang="zh-CN" altLang="en-US"/>
          </a:p>
        </p:txBody>
      </p:sp>
    </p:spTree>
    <p:extLst>
      <p:ext uri="{BB962C8B-B14F-4D97-AF65-F5344CB8AC3E}">
        <p14:creationId xmlns:p14="http://schemas.microsoft.com/office/powerpoint/2010/main" val="3394444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C7A053D0-B8D4-4037-8793-230103F31A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F1F660B1-FFDC-489E-9731-21ECD1EE70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http://www.dur.ac.uk/m.w.goldberg/</a:t>
            </a:r>
            <a:endParaRPr lang="zh-CN" altLang="en-US"/>
          </a:p>
        </p:txBody>
      </p:sp>
      <p:sp>
        <p:nvSpPr>
          <p:cNvPr id="20484" name="灯片编号占位符 3">
            <a:extLst>
              <a:ext uri="{FF2B5EF4-FFF2-40B4-BE49-F238E27FC236}">
                <a16:creationId xmlns:a16="http://schemas.microsoft.com/office/drawing/2014/main" id="{ECF61D1F-21B2-433F-9618-23429DFA83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48F9917-EF03-4200-9509-DC23F4A041C8}" type="slidenum">
              <a:rPr lang="zh-CN" altLang="en-US" smtClean="0"/>
              <a:pPr>
                <a:spcBef>
                  <a:spcPct val="0"/>
                </a:spcBef>
              </a:pPr>
              <a:t>6</a:t>
            </a:fld>
            <a:endParaRPr lang="zh-CN" altLang="en-US"/>
          </a:p>
        </p:txBody>
      </p:sp>
    </p:spTree>
    <p:extLst>
      <p:ext uri="{BB962C8B-B14F-4D97-AF65-F5344CB8AC3E}">
        <p14:creationId xmlns:p14="http://schemas.microsoft.com/office/powerpoint/2010/main" val="904940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a:extLst>
              <a:ext uri="{FF2B5EF4-FFF2-40B4-BE49-F238E27FC236}">
                <a16:creationId xmlns:a16="http://schemas.microsoft.com/office/drawing/2014/main" id="{E7757D11-EFAC-4B47-9493-2202D4B482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a:extLst>
              <a:ext uri="{FF2B5EF4-FFF2-40B4-BE49-F238E27FC236}">
                <a16:creationId xmlns:a16="http://schemas.microsoft.com/office/drawing/2014/main" id="{EB29115A-E13F-458E-8104-D2898A47B4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hlinkClick r:id="rId3"/>
              </a:rPr>
              <a:t>https://www.cell.com/trends/genetics/fulltext/S0168-9525(11)00076-X</a:t>
            </a:r>
            <a:endParaRPr lang="en-US" altLang="zh-CN" dirty="0"/>
          </a:p>
          <a:p>
            <a:r>
              <a:rPr lang="en-US" altLang="zh-CN" sz="1200" b="0" i="0" u="none" strike="noStrike" kern="1200" baseline="0" dirty="0">
                <a:solidFill>
                  <a:schemeClr val="tx1"/>
                </a:solidFill>
                <a:latin typeface="+mn-lt"/>
                <a:ea typeface="+mn-ea"/>
                <a:cs typeface="+mn-cs"/>
              </a:rPr>
              <a:t>Figure 1. Diversity of nuclear bodies. The cartoon represents the landscape of an interphase mammalian cell nucleus. The nucleus is enclosed by a double-membrane</a:t>
            </a:r>
          </a:p>
          <a:p>
            <a:r>
              <a:rPr lang="en-US" altLang="zh-CN" sz="1200" b="0" i="0" u="none" strike="noStrike" kern="1200" baseline="0" dirty="0">
                <a:solidFill>
                  <a:schemeClr val="tx1"/>
                </a:solidFill>
                <a:latin typeface="+mn-lt"/>
                <a:ea typeface="+mn-ea"/>
                <a:cs typeface="+mn-cs"/>
              </a:rPr>
              <a:t>structure termed the nuclear envelope, which is contiguous with the rough endoplasmic reticulum and serves as a physical barrier to separate nuclear contents from</a:t>
            </a:r>
          </a:p>
          <a:p>
            <a:r>
              <a:rPr lang="en-US" altLang="zh-CN" sz="1200" b="0" i="0" u="none" strike="noStrike" kern="1200" baseline="0" dirty="0">
                <a:solidFill>
                  <a:schemeClr val="tx1"/>
                </a:solidFill>
                <a:latin typeface="+mn-lt"/>
                <a:ea typeface="+mn-ea"/>
                <a:cs typeface="+mn-cs"/>
              </a:rPr>
              <a:t>cytoplasm. The nuclear envelope is interrupted in places by nuclear pore complexes controlling nucleocytoplasmic transport. Under the inner face of the nuclear envelope,</a:t>
            </a:r>
          </a:p>
          <a:p>
            <a:r>
              <a:rPr lang="en-US" altLang="zh-CN" sz="1200" b="0" i="0" u="none" strike="noStrike" kern="1200" baseline="0" dirty="0">
                <a:solidFill>
                  <a:schemeClr val="tx1"/>
                </a:solidFill>
                <a:latin typeface="+mn-lt"/>
                <a:ea typeface="+mn-ea"/>
                <a:cs typeface="+mn-cs"/>
              </a:rPr>
              <a:t>the nuclear lamina provides mechanical support and participates in chromatin organization. The nucleus contains the vast majority of the genetic material of the cell</a:t>
            </a:r>
          </a:p>
          <a:p>
            <a:r>
              <a:rPr lang="en-US" altLang="zh-CN" sz="1200" b="0" i="0" u="none" strike="noStrike" kern="1200" baseline="0" dirty="0">
                <a:solidFill>
                  <a:schemeClr val="tx1"/>
                </a:solidFill>
                <a:latin typeface="+mn-lt"/>
                <a:ea typeface="+mn-ea"/>
                <a:cs typeface="+mn-cs"/>
              </a:rPr>
              <a:t>organized as multiple chromosomes. Interphase chromosomes occupy distinct chromosome territories. Chromatin fibers and loops from the same chromosome territory</a:t>
            </a:r>
          </a:p>
          <a:p>
            <a:r>
              <a:rPr lang="en-US" altLang="zh-CN" sz="1200" b="0" i="0" u="none" strike="noStrike" kern="1200" baseline="0" dirty="0">
                <a:solidFill>
                  <a:schemeClr val="tx1"/>
                </a:solidFill>
                <a:latin typeface="+mn-lt"/>
                <a:ea typeface="+mn-ea"/>
                <a:cs typeface="+mn-cs"/>
              </a:rPr>
              <a:t>and from neighboring chromosome territories can make contact and intermingle in cis and trans. The interchromatin space is very organized, highly dynamic, and harbors</a:t>
            </a:r>
          </a:p>
          <a:p>
            <a:r>
              <a:rPr lang="en-US" altLang="zh-CN" sz="1200" b="0" i="0" u="none" strike="noStrike" kern="1200" baseline="0" dirty="0">
                <a:solidFill>
                  <a:schemeClr val="tx1"/>
                </a:solidFill>
                <a:latin typeface="+mn-lt"/>
                <a:ea typeface="+mn-ea"/>
                <a:cs typeface="+mn-cs"/>
              </a:rPr>
              <a:t>multiple nuclear bodies, such as </a:t>
            </a:r>
            <a:r>
              <a:rPr lang="en-US" altLang="zh-CN" sz="1200" b="0" i="0" u="none" strike="noStrike" kern="1200" baseline="0" dirty="0" err="1">
                <a:solidFill>
                  <a:schemeClr val="tx1"/>
                </a:solidFill>
                <a:latin typeface="+mn-lt"/>
                <a:ea typeface="+mn-ea"/>
                <a:cs typeface="+mn-cs"/>
              </a:rPr>
              <a:t>Cajal</a:t>
            </a:r>
            <a:r>
              <a:rPr lang="en-US" altLang="zh-CN" sz="1200" b="0" i="0" u="none" strike="noStrike" kern="1200" baseline="0" dirty="0">
                <a:solidFill>
                  <a:schemeClr val="tx1"/>
                </a:solidFill>
                <a:latin typeface="+mn-lt"/>
                <a:ea typeface="+mn-ea"/>
                <a:cs typeface="+mn-cs"/>
              </a:rPr>
              <a:t> bodies, </a:t>
            </a:r>
            <a:r>
              <a:rPr lang="en-US" altLang="zh-CN" sz="1200" b="0" i="0" u="none" strike="noStrike" kern="1200" baseline="0" dirty="0" err="1">
                <a:solidFill>
                  <a:schemeClr val="tx1"/>
                </a:solidFill>
                <a:latin typeface="+mn-lt"/>
                <a:ea typeface="+mn-ea"/>
                <a:cs typeface="+mn-cs"/>
              </a:rPr>
              <a:t>clastosomes</a:t>
            </a:r>
            <a:r>
              <a:rPr lang="en-US" altLang="zh-CN" sz="1200" b="0" i="0" u="none" strike="noStrike" kern="1200" baseline="0" dirty="0">
                <a:solidFill>
                  <a:schemeClr val="tx1"/>
                </a:solidFill>
                <a:latin typeface="+mn-lt"/>
                <a:ea typeface="+mn-ea"/>
                <a:cs typeface="+mn-cs"/>
              </a:rPr>
              <a:t>, histone locus bodies, nuclear speckles, nucleoli, paraspeckles, </a:t>
            </a:r>
            <a:r>
              <a:rPr lang="en-US" altLang="zh-CN" sz="1200" b="0" i="0" u="none" strike="noStrike" kern="1200" baseline="0" dirty="0" err="1">
                <a:solidFill>
                  <a:schemeClr val="tx1"/>
                </a:solidFill>
                <a:latin typeface="+mn-lt"/>
                <a:ea typeface="+mn-ea"/>
                <a:cs typeface="+mn-cs"/>
              </a:rPr>
              <a:t>perinucleolar</a:t>
            </a:r>
            <a:r>
              <a:rPr lang="en-US" altLang="zh-CN" sz="1200" b="0" i="0" u="none" strike="noStrike" kern="1200" baseline="0" dirty="0">
                <a:solidFill>
                  <a:schemeClr val="tx1"/>
                </a:solidFill>
                <a:latin typeface="+mn-lt"/>
                <a:ea typeface="+mn-ea"/>
                <a:cs typeface="+mn-cs"/>
              </a:rPr>
              <a:t> compartments, PML-nuclear</a:t>
            </a:r>
          </a:p>
          <a:p>
            <a:r>
              <a:rPr lang="en-US" altLang="zh-CN" sz="1200" b="0" i="0" u="none" strike="noStrike" kern="1200" baseline="0" dirty="0">
                <a:solidFill>
                  <a:schemeClr val="tx1"/>
                </a:solidFill>
                <a:latin typeface="+mn-lt"/>
                <a:ea typeface="+mn-ea"/>
                <a:cs typeface="+mn-cs"/>
              </a:rPr>
              <a:t>bodies, and </a:t>
            </a:r>
            <a:r>
              <a:rPr lang="en-US" altLang="zh-CN" sz="1200" b="0" i="0" u="none" strike="noStrike" kern="1200" baseline="0" dirty="0" err="1">
                <a:solidFill>
                  <a:schemeClr val="tx1"/>
                </a:solidFill>
                <a:latin typeface="+mn-lt"/>
                <a:ea typeface="+mn-ea"/>
                <a:cs typeface="+mn-cs"/>
              </a:rPr>
              <a:t>Polycomb</a:t>
            </a:r>
            <a:r>
              <a:rPr lang="en-US" altLang="zh-CN" sz="1200" b="0" i="0" u="none" strike="noStrike" kern="1200" baseline="0" dirty="0">
                <a:solidFill>
                  <a:schemeClr val="tx1"/>
                </a:solidFill>
                <a:latin typeface="+mn-lt"/>
                <a:ea typeface="+mn-ea"/>
                <a:cs typeface="+mn-cs"/>
              </a:rPr>
              <a:t> bodies. The nucleolus is composed of fibrillar centers, dense fibrillar component and granular component and is surrounded by </a:t>
            </a:r>
            <a:r>
              <a:rPr lang="en-US" altLang="zh-CN" sz="1200" b="0" i="0" u="none" strike="noStrike" kern="1200" baseline="0" dirty="0" err="1">
                <a:solidFill>
                  <a:schemeClr val="tx1"/>
                </a:solidFill>
                <a:latin typeface="+mn-lt"/>
                <a:ea typeface="+mn-ea"/>
                <a:cs typeface="+mn-cs"/>
              </a:rPr>
              <a:t>perinucleolar</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heterochromatin.</a:t>
            </a:r>
            <a:endParaRPr lang="zh-CN" altLang="en-US" dirty="0"/>
          </a:p>
        </p:txBody>
      </p:sp>
      <p:sp>
        <p:nvSpPr>
          <p:cNvPr id="191492" name="灯片编号占位符 3">
            <a:extLst>
              <a:ext uri="{FF2B5EF4-FFF2-40B4-BE49-F238E27FC236}">
                <a16:creationId xmlns:a16="http://schemas.microsoft.com/office/drawing/2014/main" id="{180B3521-B946-4C41-81C6-69A5871548D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F7F0BAC-3F20-40C2-AE03-BC6C93F0A427}" type="slidenum">
              <a:rPr lang="zh-CN" altLang="en-US" smtClean="0"/>
              <a:pPr>
                <a:spcBef>
                  <a:spcPct val="0"/>
                </a:spcBef>
              </a:pPr>
              <a:t>78</a:t>
            </a:fld>
            <a:endParaRPr lang="zh-CN" altLang="en-US"/>
          </a:p>
        </p:txBody>
      </p:sp>
    </p:spTree>
    <p:extLst>
      <p:ext uri="{BB962C8B-B14F-4D97-AF65-F5344CB8AC3E}">
        <p14:creationId xmlns:p14="http://schemas.microsoft.com/office/powerpoint/2010/main" val="31798371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475061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80</a:t>
            </a:fld>
            <a:endParaRPr lang="zh-CN" altLang="en-US"/>
          </a:p>
        </p:txBody>
      </p:sp>
    </p:spTree>
    <p:extLst>
      <p:ext uri="{BB962C8B-B14F-4D97-AF65-F5344CB8AC3E}">
        <p14:creationId xmlns:p14="http://schemas.microsoft.com/office/powerpoint/2010/main" val="1563508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F842F417-A2AE-437D-B660-501AF6D489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D03CEF7E-E657-4A5E-870B-D2D54D94ED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dirty="0"/>
              <a:t>http://cellbio.emory.edu/lab/powers/research_main.html</a:t>
            </a:r>
            <a:endParaRPr lang="zh-CN" altLang="en-US" dirty="0"/>
          </a:p>
          <a:p>
            <a:pPr eaLnBrk="1" hangingPunct="1">
              <a:spcBef>
                <a:spcPct val="0"/>
              </a:spcBef>
            </a:pPr>
            <a:endParaRPr lang="zh-CN" altLang="en-US" dirty="0"/>
          </a:p>
        </p:txBody>
      </p:sp>
      <p:sp>
        <p:nvSpPr>
          <p:cNvPr id="22532" name="灯片编号占位符 3">
            <a:extLst>
              <a:ext uri="{FF2B5EF4-FFF2-40B4-BE49-F238E27FC236}">
                <a16:creationId xmlns:a16="http://schemas.microsoft.com/office/drawing/2014/main" id="{F2A06D70-2815-4C72-810B-B1C7FD20B37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0368EC4-513C-40C7-B6EA-1EFBB9F8AC5F}" type="slidenum">
              <a:rPr lang="zh-CN" altLang="en-US" smtClean="0"/>
              <a:pPr>
                <a:spcBef>
                  <a:spcPct val="0"/>
                </a:spcBef>
              </a:pPr>
              <a:t>7</a:t>
            </a:fld>
            <a:endParaRPr lang="en-US" altLang="zh-CN"/>
          </a:p>
        </p:txBody>
      </p:sp>
    </p:spTree>
    <p:extLst>
      <p:ext uri="{BB962C8B-B14F-4D97-AF65-F5344CB8AC3E}">
        <p14:creationId xmlns:p14="http://schemas.microsoft.com/office/powerpoint/2010/main" val="148790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FB3F41C1-1FAE-4CBC-83AE-F5CB97D3887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2B9D97D0-9193-4162-ADE2-BEE0FB9F51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1 | Nuclear pore complex structure.</a:t>
            </a:r>
          </a:p>
          <a:p>
            <a:r>
              <a:rPr lang="en-US" altLang="zh-CN"/>
              <a:t>Each nuclear pore complex (NPC) is a cylindrical structure comprised of eight spokes surrounding a central tube that connects the nucleoplasm and cytoplasm. The outer and inner nuclear membranes (ONM and INM, respectively) of the nuclear envelope join to form grommets in which the NPC sits. The NPC is anchored to the nuclear envelope by a transmembrane ring structure that connects to the core scaffold and comprises inner ring and outer ring elements. Linker nucleoporins (Nups) help anchor the Phe-Gly (FG) Nups such that they line and fill the central tube. NPC-associated peripheral structures consist of cytoplasmic filaments, the basket and a distal ring. The Nups that are known to constitute each NPC substructure are listed, with yeast and vertebrate homologues indicated. Both inner and outer ring Nups are known to form biochemically stable NPC subcomplexes, which are thought to have a role in NPC biogenesis and nuclear envelope assembly. GP210, glycoprotein 210; Mlp, myosin-like protein; Ndc1, nuclear division cycle protein 1; Nic96, Nup-interacting component of 76 kDa; NLP1, Nup-like protein 1; Pom, pore membrane protein; Seh1, SEC13 homologue 1; TPR, translocated promoter region.</a:t>
            </a:r>
            <a:endParaRPr lang="zh-CN" altLang="en-US"/>
          </a:p>
        </p:txBody>
      </p:sp>
      <p:sp>
        <p:nvSpPr>
          <p:cNvPr id="26628" name="灯片编号占位符 3">
            <a:extLst>
              <a:ext uri="{FF2B5EF4-FFF2-40B4-BE49-F238E27FC236}">
                <a16:creationId xmlns:a16="http://schemas.microsoft.com/office/drawing/2014/main" id="{790B072A-A24B-49D3-AFCC-5C32D1E505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29DB81-769F-47B0-86E5-DB2E489A3947}" type="slidenum">
              <a:rPr lang="zh-CN" altLang="en-US" smtClean="0"/>
              <a:pPr>
                <a:spcBef>
                  <a:spcPct val="0"/>
                </a:spcBef>
              </a:pPr>
              <a:t>8</a:t>
            </a:fld>
            <a:endParaRPr lang="zh-CN" altLang="en-US"/>
          </a:p>
        </p:txBody>
      </p:sp>
    </p:spTree>
    <p:extLst>
      <p:ext uri="{BB962C8B-B14F-4D97-AF65-F5344CB8AC3E}">
        <p14:creationId xmlns:p14="http://schemas.microsoft.com/office/powerpoint/2010/main" val="162535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36E4CD69-0543-4693-9064-FC766F511F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4CE62D9C-219E-4F3A-A690-8FD9A90B0F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t>双功能</a:t>
            </a:r>
            <a:r>
              <a:rPr lang="en-US" altLang="zh-CN"/>
              <a:t>——</a:t>
            </a:r>
            <a:r>
              <a:rPr lang="zh-CN" altLang="en-US"/>
              <a:t>有两种运输方式：被动扩散与主动 运输。 双向性</a:t>
            </a:r>
            <a:r>
              <a:rPr lang="en-US" altLang="zh-CN"/>
              <a:t>——</a:t>
            </a:r>
            <a:r>
              <a:rPr lang="zh-CN" altLang="en-US"/>
              <a:t>既介导蛋白质的入核转运， 又介导</a:t>
            </a:r>
            <a:r>
              <a:rPr lang="en-US" altLang="zh-CN"/>
              <a:t>RNA</a:t>
            </a:r>
            <a:r>
              <a:rPr lang="zh-CN" altLang="en-US"/>
              <a:t>、核糖核蛋白颗粒（</a:t>
            </a:r>
            <a:r>
              <a:rPr lang="en-US" altLang="zh-CN"/>
              <a:t>RNP</a:t>
            </a:r>
            <a:r>
              <a:rPr lang="zh-CN" altLang="en-US"/>
              <a:t>）的 出核转运</a:t>
            </a:r>
          </a:p>
        </p:txBody>
      </p:sp>
      <p:sp>
        <p:nvSpPr>
          <p:cNvPr id="17412" name="灯片编号占位符 3">
            <a:extLst>
              <a:ext uri="{FF2B5EF4-FFF2-40B4-BE49-F238E27FC236}">
                <a16:creationId xmlns:a16="http://schemas.microsoft.com/office/drawing/2014/main" id="{A71F99FA-8092-418F-8F8E-14EFDD4AC9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975DF75-D078-4D89-8FA0-B220D8195BD4}" type="slidenum">
              <a:rPr lang="zh-CN" altLang="en-US" smtClean="0">
                <a:ea typeface="宋体" panose="02010600030101010101" pitchFamily="2" charset="-122"/>
              </a:rPr>
              <a:pPr/>
              <a:t>10</a:t>
            </a:fld>
            <a:endParaRPr lang="zh-CN" altLang="en-US">
              <a:ea typeface="宋体" panose="02010600030101010101" pitchFamily="2" charset="-122"/>
            </a:endParaRPr>
          </a:p>
        </p:txBody>
      </p:sp>
    </p:spTree>
    <p:extLst>
      <p:ext uri="{BB962C8B-B14F-4D97-AF65-F5344CB8AC3E}">
        <p14:creationId xmlns:p14="http://schemas.microsoft.com/office/powerpoint/2010/main" val="3903669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2023-04-25</a:t>
            </a:fld>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7F45BBFD-5B6E-4370-9BFD-47AE6C0E38A2}"/>
              </a:ext>
            </a:extLst>
          </p:cNvPr>
          <p:cNvSpPr>
            <a:spLocks noGrp="1"/>
          </p:cNvSpPr>
          <p:nvPr>
            <p:ph type="dt" sz="half" idx="10"/>
          </p:nvPr>
        </p:nvSpPr>
        <p:spPr/>
        <p:txBody>
          <a:bodyPr/>
          <a:lstStyle>
            <a:lvl1pPr>
              <a:defRPr/>
            </a:lvl1pPr>
          </a:lstStyle>
          <a:p>
            <a:pPr>
              <a:defRPr/>
            </a:pPr>
            <a:fld id="{C68A329A-0037-4EAC-A4F8-2C52D708B6AC}" type="datetimeFigureOut">
              <a:rPr lang="zh-CN" altLang="en-US"/>
              <a:pPr>
                <a:defRPr/>
              </a:pPr>
              <a:t>2023-04-25</a:t>
            </a:fld>
            <a:endParaRPr lang="zh-CN" altLang="en-US"/>
          </a:p>
        </p:txBody>
      </p:sp>
      <p:sp>
        <p:nvSpPr>
          <p:cNvPr id="4" name="页脚占位符 4">
            <a:extLst>
              <a:ext uri="{FF2B5EF4-FFF2-40B4-BE49-F238E27FC236}">
                <a16:creationId xmlns:a16="http://schemas.microsoft.com/office/drawing/2014/main" id="{B353831D-BD9B-43B2-8D7B-9B3F95D0B46B}"/>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0BAE0D2B-CE4C-47D3-9150-20E0E701F077}"/>
              </a:ext>
            </a:extLst>
          </p:cNvPr>
          <p:cNvSpPr>
            <a:spLocks noGrp="1"/>
          </p:cNvSpPr>
          <p:nvPr>
            <p:ph type="sldNum" sz="quarter" idx="12"/>
          </p:nvPr>
        </p:nvSpPr>
        <p:spPr/>
        <p:txBody>
          <a:bodyPr/>
          <a:lstStyle>
            <a:lvl1pPr>
              <a:defRPr/>
            </a:lvl1pPr>
          </a:lstStyle>
          <a:p>
            <a:fld id="{3309F8C7-1092-4398-BDF1-F59AFFA3DB8E}" type="slidenum">
              <a:rPr lang="zh-CN" altLang="en-US"/>
              <a:pPr/>
              <a:t>‹#›</a:t>
            </a:fld>
            <a:endParaRPr lang="zh-CN" altLang="en-US"/>
          </a:p>
        </p:txBody>
      </p:sp>
    </p:spTree>
    <p:extLst>
      <p:ext uri="{BB962C8B-B14F-4D97-AF65-F5344CB8AC3E}">
        <p14:creationId xmlns:p14="http://schemas.microsoft.com/office/powerpoint/2010/main" val="214598171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5.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90.jpeg"/></Relationships>
</file>

<file path=ppt/slides/_rels/slide6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5.xml"/><Relationship Id="rId5" Type="http://schemas.openxmlformats.org/officeDocument/2006/relationships/image" Target="../media/image94.png"/><Relationship Id="rId4" Type="http://schemas.openxmlformats.org/officeDocument/2006/relationships/hyperlink" Target="media/06Telomerase.sw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7.jpeg"/><Relationship Id="rId4" Type="http://schemas.openxmlformats.org/officeDocument/2006/relationships/image" Target="../media/image96.jpeg"/></Relationships>
</file>

<file path=ppt/slides/_rels/slide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7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7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第九章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5910697" y="1814089"/>
            <a:ext cx="3775393" cy="707886"/>
          </a:xfrm>
          <a:prstGeom prst="rect">
            <a:avLst/>
          </a:prstGeom>
          <a:noFill/>
        </p:spPr>
        <p:txBody>
          <a:bodyPr wrap="none" rtlCol="0">
            <a:spAutoFit/>
          </a:bodyPr>
          <a:lstStyle/>
          <a:p>
            <a:pPr lvl="0" algn="ctr"/>
            <a:r>
              <a:rPr lang="zh-CN" altLang="en-US" sz="4000" b="1" dirty="0">
                <a:solidFill>
                  <a:prstClr val="white"/>
                </a:solidFill>
                <a:latin typeface="微软雅黑" pitchFamily="34" charset="-122"/>
                <a:ea typeface="微软雅黑" pitchFamily="34" charset="-122"/>
              </a:rPr>
              <a:t>细胞核与染色质</a:t>
            </a:r>
          </a:p>
        </p:txBody>
      </p:sp>
      <p:grpSp>
        <p:nvGrpSpPr>
          <p:cNvPr id="8" name="组合 3">
            <a:extLst>
              <a:ext uri="{FF2B5EF4-FFF2-40B4-BE49-F238E27FC236}">
                <a16:creationId xmlns:a16="http://schemas.microsoft.com/office/drawing/2014/main" id="{16BE4B10-8A57-4A42-B050-652EE6A28687}"/>
              </a:ext>
            </a:extLst>
          </p:cNvPr>
          <p:cNvGrpSpPr>
            <a:grpSpLocks/>
          </p:cNvGrpSpPr>
          <p:nvPr/>
        </p:nvGrpSpPr>
        <p:grpSpPr bwMode="auto">
          <a:xfrm>
            <a:off x="1108074" y="3340100"/>
            <a:ext cx="9975853" cy="3240088"/>
            <a:chOff x="40640" y="3617913"/>
            <a:chExt cx="9977251" cy="3240087"/>
          </a:xfrm>
        </p:grpSpPr>
        <p:pic>
          <p:nvPicPr>
            <p:cNvPr id="9" name="Picture 2">
              <a:extLst>
                <a:ext uri="{FF2B5EF4-FFF2-40B4-BE49-F238E27FC236}">
                  <a16:creationId xmlns:a16="http://schemas.microsoft.com/office/drawing/2014/main" id="{2280C100-1E3A-4831-ADC8-B9E63C7F80E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640" y="3617913"/>
              <a:ext cx="4854575"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2">
              <a:extLst>
                <a:ext uri="{FF2B5EF4-FFF2-40B4-BE49-F238E27FC236}">
                  <a16:creationId xmlns:a16="http://schemas.microsoft.com/office/drawing/2014/main" id="{84C84948-17BA-4E88-8E85-5AB9C708882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62077" y="3617956"/>
              <a:ext cx="3955814"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6122270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D523F84-2214-4F11-8DEA-2051FD7D68A0}"/>
              </a:ext>
            </a:extLst>
          </p:cNvPr>
          <p:cNvSpPr>
            <a:spLocks noGrp="1"/>
          </p:cNvSpPr>
          <p:nvPr>
            <p:ph idx="1"/>
          </p:nvPr>
        </p:nvSpPr>
        <p:spPr>
          <a:xfrm>
            <a:off x="824367" y="1219200"/>
            <a:ext cx="4982876" cy="5435604"/>
          </a:xfrm>
        </p:spPr>
        <p:txBody>
          <a:bodyPr>
            <a:normAutofit/>
          </a:bodyPr>
          <a:lstStyle/>
          <a:p>
            <a:pPr>
              <a:lnSpc>
                <a:spcPct val="150000"/>
              </a:lnSpc>
              <a:spcBef>
                <a:spcPts val="1200"/>
              </a:spcBef>
              <a:spcAft>
                <a:spcPts val="1200"/>
              </a:spcAft>
            </a:pPr>
            <a:r>
              <a:rPr lang="zh-CN" altLang="en-US" sz="2000" b="1" dirty="0"/>
              <a:t>双功能、双向性的亲水性核质交换通道</a:t>
            </a:r>
            <a:endParaRPr lang="en-US" altLang="zh-CN" sz="2000" b="1" dirty="0"/>
          </a:p>
          <a:p>
            <a:pPr>
              <a:lnSpc>
                <a:spcPct val="150000"/>
              </a:lnSpc>
              <a:spcBef>
                <a:spcPts val="1200"/>
              </a:spcBef>
              <a:spcAft>
                <a:spcPts val="1200"/>
              </a:spcAft>
            </a:pPr>
            <a:r>
              <a:rPr lang="zh-CN" altLang="en-US" sz="2000" b="1" dirty="0">
                <a:solidFill>
                  <a:srgbClr val="0033CC"/>
                </a:solidFill>
              </a:rPr>
              <a:t>双功能</a:t>
            </a:r>
            <a:r>
              <a:rPr lang="zh-CN" altLang="en-US" sz="2000" dirty="0"/>
              <a:t>表现在它有两种运输方式：</a:t>
            </a:r>
            <a:r>
              <a:rPr lang="zh-CN" altLang="en-US" sz="2000" b="1" dirty="0">
                <a:solidFill>
                  <a:srgbClr val="0033CC"/>
                </a:solidFill>
              </a:rPr>
              <a:t>被动扩散</a:t>
            </a:r>
            <a:r>
              <a:rPr lang="zh-CN" altLang="en-US" sz="2000" dirty="0"/>
              <a:t>与</a:t>
            </a:r>
            <a:r>
              <a:rPr lang="zh-CN" altLang="en-US" sz="2000" b="1" dirty="0">
                <a:solidFill>
                  <a:srgbClr val="0033CC"/>
                </a:solidFill>
              </a:rPr>
              <a:t>主动运输</a:t>
            </a:r>
            <a:endParaRPr lang="en-US" altLang="zh-CN" sz="2000" b="1" dirty="0">
              <a:solidFill>
                <a:srgbClr val="0033CC"/>
              </a:solidFill>
            </a:endParaRPr>
          </a:p>
          <a:p>
            <a:pPr>
              <a:lnSpc>
                <a:spcPct val="150000"/>
              </a:lnSpc>
              <a:spcBef>
                <a:spcPts val="1200"/>
              </a:spcBef>
              <a:spcAft>
                <a:spcPts val="1200"/>
              </a:spcAft>
            </a:pPr>
            <a:r>
              <a:rPr lang="zh-CN" altLang="en-US" sz="2000" b="1" dirty="0">
                <a:solidFill>
                  <a:srgbClr val="0033CC"/>
                </a:solidFill>
              </a:rPr>
              <a:t>双向性</a:t>
            </a:r>
            <a:r>
              <a:rPr lang="zh-CN" altLang="en-US" sz="2000" dirty="0"/>
              <a:t>表现在既介导蛋白质的</a:t>
            </a:r>
            <a:r>
              <a:rPr lang="zh-CN" altLang="en-US" sz="2000" b="1" dirty="0">
                <a:solidFill>
                  <a:srgbClr val="0033CC"/>
                </a:solidFill>
              </a:rPr>
              <a:t>入核转运</a:t>
            </a:r>
            <a:r>
              <a:rPr lang="zh-CN" altLang="en-US" sz="2000" dirty="0"/>
              <a:t>，又介导</a:t>
            </a:r>
            <a:r>
              <a:rPr lang="en-US" altLang="zh-CN" sz="2000" dirty="0"/>
              <a:t>RNA</a:t>
            </a:r>
            <a:r>
              <a:rPr lang="zh-CN" altLang="en-US" sz="2000" dirty="0"/>
              <a:t>、核糖核蛋白颗粒（</a:t>
            </a:r>
            <a:r>
              <a:rPr lang="en-US" altLang="zh-CN" sz="2000" dirty="0"/>
              <a:t>RNP</a:t>
            </a:r>
            <a:r>
              <a:rPr lang="zh-CN" altLang="en-US" sz="2000" dirty="0"/>
              <a:t>）的</a:t>
            </a:r>
            <a:r>
              <a:rPr lang="zh-CN" altLang="en-US" sz="2000" b="1" dirty="0">
                <a:solidFill>
                  <a:srgbClr val="0033CC"/>
                </a:solidFill>
              </a:rPr>
              <a:t>出核转运</a:t>
            </a:r>
          </a:p>
        </p:txBody>
      </p:sp>
      <p:pic>
        <p:nvPicPr>
          <p:cNvPr id="16387" name="Picture 5" descr="CELL-8-5">
            <a:extLst>
              <a:ext uri="{FF2B5EF4-FFF2-40B4-BE49-F238E27FC236}">
                <a16:creationId xmlns:a16="http://schemas.microsoft.com/office/drawing/2014/main" id="{A3C89650-6739-4694-A777-EDD9C8CDBA1F}"/>
              </a:ext>
            </a:extLst>
          </p:cNvPr>
          <p:cNvPicPr>
            <a:picLocks noChangeAspect="1" noChangeArrowheads="1"/>
          </p:cNvPicPr>
          <p:nvPr/>
        </p:nvPicPr>
        <p:blipFill>
          <a:blip r:embed="rId3">
            <a:lum contrast="24000"/>
            <a:extLst>
              <a:ext uri="{28A0092B-C50C-407E-A947-70E740481C1C}">
                <a14:useLocalDpi xmlns:a14="http://schemas.microsoft.com/office/drawing/2010/main"/>
              </a:ext>
            </a:extLst>
          </a:blip>
          <a:srcRect/>
          <a:stretch>
            <a:fillRect/>
          </a:stretch>
        </p:blipFill>
        <p:spPr bwMode="auto">
          <a:xfrm>
            <a:off x="6682736" y="951270"/>
            <a:ext cx="5204464" cy="5508000"/>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sp>
        <p:nvSpPr>
          <p:cNvPr id="4" name="标题 3">
            <a:extLst>
              <a:ext uri="{FF2B5EF4-FFF2-40B4-BE49-F238E27FC236}">
                <a16:creationId xmlns:a16="http://schemas.microsoft.com/office/drawing/2014/main" id="{8C51A2CA-B19F-4E0B-8ACF-F9E69FDFBBF2}"/>
              </a:ext>
            </a:extLst>
          </p:cNvPr>
          <p:cNvSpPr>
            <a:spLocks noGrp="1"/>
          </p:cNvSpPr>
          <p:nvPr>
            <p:ph type="title"/>
          </p:nvPr>
        </p:nvSpPr>
        <p:spPr/>
        <p:txBody>
          <a:bodyPr/>
          <a:lstStyle/>
          <a:p>
            <a:r>
              <a:rPr lang="zh-CN" altLang="en-US" dirty="0"/>
              <a:t>（三）功能</a:t>
            </a:r>
          </a:p>
        </p:txBody>
      </p:sp>
    </p:spTree>
    <p:extLst>
      <p:ext uri="{BB962C8B-B14F-4D97-AF65-F5344CB8AC3E}">
        <p14:creationId xmlns:p14="http://schemas.microsoft.com/office/powerpoint/2010/main" val="645607342"/>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89684604-E811-448D-BD1F-91A21A8A18E2}"/>
              </a:ext>
            </a:extLst>
          </p:cNvPr>
          <p:cNvSpPr>
            <a:spLocks noGrp="1"/>
          </p:cNvSpPr>
          <p:nvPr>
            <p:ph type="title"/>
          </p:nvPr>
        </p:nvSpPr>
        <p:spPr/>
        <p:txBody>
          <a:bodyPr/>
          <a:lstStyle/>
          <a:p>
            <a:pPr algn="l"/>
            <a:r>
              <a:rPr lang="en-US" altLang="zh-CN" sz="2800" dirty="0"/>
              <a:t>1</a:t>
            </a:r>
            <a:r>
              <a:rPr lang="zh-CN" altLang="en-US" sz="2800" dirty="0"/>
              <a:t>．通过核孔复合体的被动扩散</a:t>
            </a:r>
          </a:p>
        </p:txBody>
      </p:sp>
      <p:pic>
        <p:nvPicPr>
          <p:cNvPr id="4" name="图片 3" descr="9-4">
            <a:extLst>
              <a:ext uri="{FF2B5EF4-FFF2-40B4-BE49-F238E27FC236}">
                <a16:creationId xmlns:a16="http://schemas.microsoft.com/office/drawing/2014/main" id="{980D3A33-51BC-44F2-A4F1-B74924EC4960}"/>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2171625" y="1299493"/>
            <a:ext cx="7848751" cy="5040000"/>
          </a:xfrm>
          <a:prstGeom prst="rect">
            <a:avLst/>
          </a:prstGeom>
        </p:spPr>
      </p:pic>
      <p:sp>
        <p:nvSpPr>
          <p:cNvPr id="5" name="矩形 4">
            <a:extLst>
              <a:ext uri="{FF2B5EF4-FFF2-40B4-BE49-F238E27FC236}">
                <a16:creationId xmlns:a16="http://schemas.microsoft.com/office/drawing/2014/main" id="{8883B730-E1A4-44C5-8C4C-5961924528FA}"/>
              </a:ext>
            </a:extLst>
          </p:cNvPr>
          <p:cNvSpPr/>
          <p:nvPr/>
        </p:nvSpPr>
        <p:spPr>
          <a:xfrm>
            <a:off x="3747440" y="6470138"/>
            <a:ext cx="4697120"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9-4 </a:t>
            </a:r>
            <a:r>
              <a:rPr lang="zh-CN" altLang="en-US" sz="1600" b="1" dirty="0">
                <a:solidFill>
                  <a:srgbClr val="0033CC"/>
                </a:solidFill>
                <a:latin typeface="Arial" panose="020B0604020202020204" pitchFamily="34" charset="0"/>
                <a:ea typeface="微软雅黑" panose="020B0503020204020204" pitchFamily="34" charset="-122"/>
              </a:rPr>
              <a:t>通过核孔复合体物质运输的功能示意图</a:t>
            </a:r>
          </a:p>
        </p:txBody>
      </p:sp>
    </p:spTree>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5" name="图片 5">
            <a:extLst>
              <a:ext uri="{FF2B5EF4-FFF2-40B4-BE49-F238E27FC236}">
                <a16:creationId xmlns:a16="http://schemas.microsoft.com/office/drawing/2014/main" id="{A78DF460-1112-4304-817A-83D6C7DC354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37125" y="1219200"/>
            <a:ext cx="5550075"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00BD28F2-4F92-4577-B479-251178EF367C}"/>
              </a:ext>
            </a:extLst>
          </p:cNvPr>
          <p:cNvSpPr>
            <a:spLocks noGrp="1"/>
          </p:cNvSpPr>
          <p:nvPr>
            <p:ph type="title"/>
          </p:nvPr>
        </p:nvSpPr>
        <p:spPr/>
        <p:txBody>
          <a:bodyPr/>
          <a:lstStyle/>
          <a:p>
            <a:r>
              <a:rPr lang="en-US" altLang="zh-CN" dirty="0"/>
              <a:t>2</a:t>
            </a:r>
            <a:r>
              <a:rPr lang="zh-CN" altLang="en-US" dirty="0"/>
              <a:t>．核孔复合体的主动运输</a:t>
            </a:r>
          </a:p>
        </p:txBody>
      </p:sp>
      <p:sp>
        <p:nvSpPr>
          <p:cNvPr id="3" name="内容占位符 2">
            <a:extLst>
              <a:ext uri="{FF2B5EF4-FFF2-40B4-BE49-F238E27FC236}">
                <a16:creationId xmlns:a16="http://schemas.microsoft.com/office/drawing/2014/main" id="{59D24FE2-B266-4C6B-A831-BFFE1BE936F1}"/>
              </a:ext>
            </a:extLst>
          </p:cNvPr>
          <p:cNvSpPr>
            <a:spLocks noGrp="1"/>
          </p:cNvSpPr>
          <p:nvPr>
            <p:ph idx="1"/>
          </p:nvPr>
        </p:nvSpPr>
        <p:spPr>
          <a:xfrm>
            <a:off x="824366" y="1219200"/>
            <a:ext cx="4947784" cy="5435604"/>
          </a:xfrm>
        </p:spPr>
        <p:txBody>
          <a:bodyPr>
            <a:normAutofit/>
          </a:bodyPr>
          <a:lstStyle/>
          <a:p>
            <a:pPr>
              <a:lnSpc>
                <a:spcPct val="150000"/>
              </a:lnSpc>
              <a:spcAft>
                <a:spcPts val="600"/>
              </a:spcAft>
            </a:pPr>
            <a:r>
              <a:rPr lang="zh-CN" altLang="en-US" b="1" dirty="0"/>
              <a:t>具有</a:t>
            </a:r>
            <a:r>
              <a:rPr lang="zh-CN" altLang="en-US" b="1" dirty="0">
                <a:solidFill>
                  <a:srgbClr val="0033CC"/>
                </a:solidFill>
              </a:rPr>
              <a:t>高度选择性</a:t>
            </a:r>
            <a:endParaRPr lang="en-US" altLang="zh-CN" b="1" dirty="0">
              <a:solidFill>
                <a:srgbClr val="0033CC"/>
              </a:solidFill>
            </a:endParaRPr>
          </a:p>
          <a:p>
            <a:pPr lvl="1">
              <a:lnSpc>
                <a:spcPct val="150000"/>
              </a:lnSpc>
              <a:spcAft>
                <a:spcPts val="600"/>
              </a:spcAft>
            </a:pPr>
            <a:r>
              <a:rPr lang="zh-CN" altLang="en-US" dirty="0"/>
              <a:t>对运输颗粒大小的限制</a:t>
            </a:r>
            <a:endParaRPr lang="en-US" altLang="zh-CN" dirty="0"/>
          </a:p>
          <a:p>
            <a:pPr lvl="1">
              <a:lnSpc>
                <a:spcPct val="150000"/>
              </a:lnSpc>
              <a:spcAft>
                <a:spcPts val="600"/>
              </a:spcAft>
            </a:pPr>
            <a:r>
              <a:rPr lang="zh-CN" altLang="en-US" dirty="0"/>
              <a:t>是一个</a:t>
            </a:r>
            <a:r>
              <a:rPr lang="zh-CN" altLang="en-US" b="1" dirty="0">
                <a:solidFill>
                  <a:srgbClr val="0033CC"/>
                </a:solidFill>
              </a:rPr>
              <a:t>信号识别</a:t>
            </a:r>
            <a:r>
              <a:rPr lang="zh-CN" altLang="en-US" dirty="0"/>
              <a:t>与</a:t>
            </a:r>
            <a:r>
              <a:rPr lang="zh-CN" altLang="en-US" b="1" dirty="0">
                <a:solidFill>
                  <a:srgbClr val="0033CC"/>
                </a:solidFill>
              </a:rPr>
              <a:t>载体介导</a:t>
            </a:r>
            <a:r>
              <a:rPr lang="zh-CN" altLang="en-US" dirty="0"/>
              <a:t>的过程，需要消耗</a:t>
            </a:r>
            <a:r>
              <a:rPr lang="en-US" altLang="zh-CN" dirty="0"/>
              <a:t>ATP </a:t>
            </a:r>
            <a:r>
              <a:rPr lang="zh-CN" altLang="en-US" dirty="0"/>
              <a:t>能量，并表现出饱和动力学特征</a:t>
            </a:r>
            <a:endParaRPr lang="en-US" altLang="zh-CN" dirty="0"/>
          </a:p>
          <a:p>
            <a:pPr lvl="1">
              <a:lnSpc>
                <a:spcPct val="150000"/>
              </a:lnSpc>
              <a:spcAft>
                <a:spcPts val="600"/>
              </a:spcAft>
            </a:pPr>
            <a:r>
              <a:rPr lang="zh-CN" altLang="en-US" b="1" dirty="0">
                <a:solidFill>
                  <a:srgbClr val="0033CC"/>
                </a:solidFill>
              </a:rPr>
              <a:t>双向性</a:t>
            </a:r>
            <a:r>
              <a:rPr lang="zh-CN" altLang="en-US" dirty="0"/>
              <a:t>：核输入与核输出</a:t>
            </a:r>
          </a:p>
        </p:txBody>
      </p:sp>
    </p:spTree>
    <p:extLst>
      <p:ext uri="{BB962C8B-B14F-4D97-AF65-F5344CB8AC3E}">
        <p14:creationId xmlns:p14="http://schemas.microsoft.com/office/powerpoint/2010/main" val="1016182878"/>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F9960-039F-4DD6-8C9A-DC0BEA334E8A}"/>
              </a:ext>
            </a:extLst>
          </p:cNvPr>
          <p:cNvSpPr>
            <a:spLocks noGrp="1"/>
          </p:cNvSpPr>
          <p:nvPr>
            <p:ph type="title"/>
          </p:nvPr>
        </p:nvSpPr>
        <p:spPr/>
        <p:txBody>
          <a:bodyPr/>
          <a:lstStyle/>
          <a:p>
            <a:r>
              <a:rPr lang="zh-CN" altLang="en-US" dirty="0"/>
              <a:t>亲核蛋白（</a:t>
            </a:r>
            <a:r>
              <a:rPr lang="en-US" altLang="zh-CN" dirty="0" err="1"/>
              <a:t>karyophilic</a:t>
            </a:r>
            <a:r>
              <a:rPr lang="en-US" altLang="zh-CN" dirty="0"/>
              <a:t> protein</a:t>
            </a:r>
            <a:r>
              <a:rPr lang="zh-CN" altLang="en-US" dirty="0"/>
              <a:t>）入核转运机制</a:t>
            </a:r>
          </a:p>
        </p:txBody>
      </p:sp>
      <p:sp>
        <p:nvSpPr>
          <p:cNvPr id="3" name="内容占位符 2">
            <a:extLst>
              <a:ext uri="{FF2B5EF4-FFF2-40B4-BE49-F238E27FC236}">
                <a16:creationId xmlns:a16="http://schemas.microsoft.com/office/drawing/2014/main" id="{CBAE7724-D31D-4AF1-9A5A-4EFA7F8913A6}"/>
              </a:ext>
            </a:extLst>
          </p:cNvPr>
          <p:cNvSpPr>
            <a:spLocks noGrp="1"/>
          </p:cNvSpPr>
          <p:nvPr>
            <p:ph idx="1"/>
          </p:nvPr>
        </p:nvSpPr>
        <p:spPr/>
        <p:txBody>
          <a:bodyPr>
            <a:normAutofit/>
          </a:bodyPr>
          <a:lstStyle/>
          <a:p>
            <a:pPr>
              <a:lnSpc>
                <a:spcPct val="150000"/>
              </a:lnSpc>
              <a:spcAft>
                <a:spcPts val="600"/>
              </a:spcAft>
            </a:pPr>
            <a:r>
              <a:rPr lang="zh-CN" altLang="en-US" sz="2000" b="1" dirty="0">
                <a:solidFill>
                  <a:srgbClr val="0033CC"/>
                </a:solidFill>
              </a:rPr>
              <a:t>亲核蛋白：</a:t>
            </a:r>
            <a:r>
              <a:rPr lang="zh-CN" altLang="en-US" sz="2000" dirty="0"/>
              <a:t>在细胞质内合成后，需要或能够进入细胞核内发挥功能的一类蛋白质</a:t>
            </a:r>
            <a:endParaRPr lang="en-US" altLang="zh-CN" sz="2000" dirty="0"/>
          </a:p>
          <a:p>
            <a:pPr>
              <a:lnSpc>
                <a:spcPct val="150000"/>
              </a:lnSpc>
              <a:spcAft>
                <a:spcPts val="600"/>
              </a:spcAft>
            </a:pPr>
            <a:r>
              <a:rPr lang="zh-CN" altLang="en-US" sz="2000" dirty="0"/>
              <a:t>包括：在一个细胞周期中一次性地被转运到核内，并</a:t>
            </a:r>
            <a:r>
              <a:rPr lang="zh-CN" altLang="en-US" sz="2000" b="1" dirty="0">
                <a:solidFill>
                  <a:srgbClr val="0033CC"/>
                </a:solidFill>
              </a:rPr>
              <a:t>一直停留在核内行使功能的亲核蛋白</a:t>
            </a:r>
            <a:r>
              <a:rPr lang="zh-CN" altLang="en-US" sz="2000" dirty="0"/>
              <a:t>，如组蛋白、核纤层蛋白等；</a:t>
            </a:r>
            <a:r>
              <a:rPr lang="zh-CN" altLang="en-US" sz="2000" b="1" dirty="0">
                <a:solidFill>
                  <a:srgbClr val="0033CC"/>
                </a:solidFill>
              </a:rPr>
              <a:t>需要穿梭于核质之间进行功能活动的亲核蛋白</a:t>
            </a:r>
            <a:r>
              <a:rPr lang="zh-CN" altLang="en-US" sz="2000" dirty="0"/>
              <a:t>，如</a:t>
            </a:r>
            <a:r>
              <a:rPr lang="en-US" altLang="zh-CN" sz="2000" dirty="0"/>
              <a:t>importin</a:t>
            </a:r>
          </a:p>
          <a:p>
            <a:pPr>
              <a:lnSpc>
                <a:spcPct val="150000"/>
              </a:lnSpc>
              <a:spcAft>
                <a:spcPts val="600"/>
              </a:spcAft>
            </a:pPr>
            <a:r>
              <a:rPr lang="zh-CN" altLang="en-US" sz="2000" b="1" dirty="0">
                <a:solidFill>
                  <a:srgbClr val="0033CC"/>
                </a:solidFill>
              </a:rPr>
              <a:t>核定位序列（</a:t>
            </a:r>
            <a:r>
              <a:rPr lang="en-US" altLang="zh-CN" sz="2000" b="1" dirty="0">
                <a:solidFill>
                  <a:srgbClr val="0033CC"/>
                </a:solidFill>
              </a:rPr>
              <a:t>nuclear localization sequence</a:t>
            </a:r>
            <a:r>
              <a:rPr lang="zh-CN" altLang="en-US" sz="2000" b="1" dirty="0">
                <a:solidFill>
                  <a:srgbClr val="0033CC"/>
                </a:solidFill>
              </a:rPr>
              <a:t>）或核定位信号（</a:t>
            </a:r>
            <a:r>
              <a:rPr lang="en-US" altLang="zh-CN" sz="2000" b="1" dirty="0">
                <a:solidFill>
                  <a:srgbClr val="0033CC"/>
                </a:solidFill>
              </a:rPr>
              <a:t>nuclear localization signal</a:t>
            </a:r>
            <a:r>
              <a:rPr lang="zh-CN" altLang="en-US" sz="2000" b="1" dirty="0">
                <a:solidFill>
                  <a:srgbClr val="0033CC"/>
                </a:solidFill>
              </a:rPr>
              <a:t>，</a:t>
            </a:r>
            <a:r>
              <a:rPr lang="en-US" altLang="zh-CN" sz="2000" b="1" dirty="0">
                <a:solidFill>
                  <a:srgbClr val="0033CC"/>
                </a:solidFill>
              </a:rPr>
              <a:t>NLS</a:t>
            </a:r>
            <a:r>
              <a:rPr lang="zh-CN" altLang="en-US" sz="2000" b="1" dirty="0">
                <a:solidFill>
                  <a:srgbClr val="0033CC"/>
                </a:solidFill>
              </a:rPr>
              <a:t>）</a:t>
            </a:r>
            <a:r>
              <a:rPr lang="zh-CN" altLang="en-US" sz="2000" dirty="0"/>
              <a:t>：引导亲核蛋白入核，富含碱性氨基酸残基，如</a:t>
            </a:r>
            <a:r>
              <a:rPr lang="en-US" altLang="zh-CN" sz="2000" dirty="0"/>
              <a:t>Lys</a:t>
            </a:r>
            <a:r>
              <a:rPr lang="zh-CN" altLang="en-US" sz="2000" dirty="0"/>
              <a:t>、</a:t>
            </a:r>
            <a:r>
              <a:rPr lang="en-US" altLang="zh-CN" sz="2000" dirty="0" err="1"/>
              <a:t>Arg</a:t>
            </a:r>
            <a:r>
              <a:rPr lang="zh-CN" altLang="en-US" sz="2000" dirty="0"/>
              <a:t>，还常含有</a:t>
            </a:r>
            <a:r>
              <a:rPr lang="en-US" altLang="zh-CN" sz="2000" dirty="0"/>
              <a:t>Pro</a:t>
            </a:r>
            <a:r>
              <a:rPr lang="zh-CN" altLang="en-US" sz="2000" dirty="0"/>
              <a:t>；可以是一段连续的序列，也有分成两段存在；受体为</a:t>
            </a:r>
            <a:r>
              <a:rPr lang="en-US" altLang="zh-CN" sz="2000" dirty="0"/>
              <a:t>importin</a:t>
            </a:r>
            <a:r>
              <a:rPr lang="zh-CN" altLang="en-US" sz="2000" dirty="0"/>
              <a:t>；完成核输入后</a:t>
            </a:r>
            <a:r>
              <a:rPr lang="zh-CN" altLang="en-US" sz="2000" b="1" dirty="0">
                <a:solidFill>
                  <a:srgbClr val="0033CC"/>
                </a:solidFill>
              </a:rPr>
              <a:t>不被切除</a:t>
            </a:r>
            <a:endParaRPr lang="en-US" altLang="zh-CN" sz="2000" b="1" dirty="0">
              <a:solidFill>
                <a:srgbClr val="0033CC"/>
              </a:solidFill>
            </a:endParaRPr>
          </a:p>
          <a:p>
            <a:pPr>
              <a:lnSpc>
                <a:spcPct val="150000"/>
              </a:lnSpc>
              <a:spcAft>
                <a:spcPts val="600"/>
              </a:spcAft>
            </a:pPr>
            <a:r>
              <a:rPr lang="zh-CN" altLang="en-US" sz="2000" b="1" dirty="0">
                <a:solidFill>
                  <a:srgbClr val="0033CC"/>
                </a:solidFill>
              </a:rPr>
              <a:t>核输出信号（</a:t>
            </a:r>
            <a:r>
              <a:rPr lang="en-US" altLang="zh-CN" sz="2000" b="1" dirty="0">
                <a:solidFill>
                  <a:srgbClr val="0033CC"/>
                </a:solidFill>
              </a:rPr>
              <a:t>nuclear export signal</a:t>
            </a:r>
            <a:r>
              <a:rPr lang="zh-CN" altLang="en-US" sz="2000" b="1" dirty="0">
                <a:solidFill>
                  <a:srgbClr val="0033CC"/>
                </a:solidFill>
              </a:rPr>
              <a:t>，</a:t>
            </a:r>
            <a:r>
              <a:rPr lang="en-US" altLang="zh-CN" sz="2000" b="1" dirty="0">
                <a:solidFill>
                  <a:srgbClr val="0033CC"/>
                </a:solidFill>
              </a:rPr>
              <a:t>NES</a:t>
            </a:r>
            <a:r>
              <a:rPr lang="zh-CN" altLang="en-US" sz="2000" b="1" dirty="0">
                <a:solidFill>
                  <a:srgbClr val="0033CC"/>
                </a:solidFill>
              </a:rPr>
              <a:t>）</a:t>
            </a:r>
            <a:r>
              <a:rPr lang="zh-CN" altLang="en-US" sz="2000" dirty="0"/>
              <a:t>：引导</a:t>
            </a:r>
            <a:r>
              <a:rPr lang="en-US" altLang="zh-CN" sz="2000" dirty="0"/>
              <a:t>RNP</a:t>
            </a:r>
            <a:r>
              <a:rPr lang="zh-CN" altLang="en-US" sz="2000" dirty="0"/>
              <a:t>输出细胞核，受体为</a:t>
            </a:r>
            <a:r>
              <a:rPr lang="en-US" altLang="zh-CN" sz="2000" dirty="0"/>
              <a:t>exportin</a:t>
            </a:r>
          </a:p>
          <a:p>
            <a:pPr>
              <a:lnSpc>
                <a:spcPct val="150000"/>
              </a:lnSpc>
              <a:spcAft>
                <a:spcPts val="600"/>
              </a:spcAft>
            </a:pPr>
            <a:r>
              <a:rPr lang="en-US" altLang="zh-CN" sz="2000" b="1" dirty="0">
                <a:solidFill>
                  <a:srgbClr val="0033CC"/>
                </a:solidFill>
              </a:rPr>
              <a:t>Ran</a:t>
            </a:r>
            <a:r>
              <a:rPr lang="zh-CN" altLang="en-US" sz="2000" b="1" dirty="0">
                <a:solidFill>
                  <a:srgbClr val="0033CC"/>
                </a:solidFill>
              </a:rPr>
              <a:t>蛋白</a:t>
            </a:r>
            <a:r>
              <a:rPr lang="zh-CN" altLang="en-US" sz="2000" dirty="0"/>
              <a:t>：属</a:t>
            </a:r>
            <a:r>
              <a:rPr lang="en-US" altLang="zh-CN" sz="2000" dirty="0"/>
              <a:t>G</a:t>
            </a:r>
            <a:r>
              <a:rPr lang="zh-CN" altLang="en-US" sz="2000" dirty="0"/>
              <a:t>蛋白，调节货物复合体的解体或形成</a:t>
            </a:r>
          </a:p>
          <a:p>
            <a:pPr>
              <a:lnSpc>
                <a:spcPct val="150000"/>
              </a:lnSpc>
              <a:spcAft>
                <a:spcPts val="600"/>
              </a:spcAft>
            </a:pPr>
            <a:endParaRPr lang="en-US" altLang="zh-CN" sz="2000" b="1" dirty="0">
              <a:solidFill>
                <a:srgbClr val="0033CC"/>
              </a:solidFill>
            </a:endParaRPr>
          </a:p>
          <a:p>
            <a:pPr>
              <a:lnSpc>
                <a:spcPct val="150000"/>
              </a:lnSpc>
              <a:spcAft>
                <a:spcPts val="600"/>
              </a:spcAft>
            </a:pPr>
            <a:endParaRPr lang="zh-CN" altLang="en-US" sz="2000" dirty="0"/>
          </a:p>
        </p:txBody>
      </p:sp>
    </p:spTree>
    <p:extLst>
      <p:ext uri="{BB962C8B-B14F-4D97-AF65-F5344CB8AC3E}">
        <p14:creationId xmlns:p14="http://schemas.microsoft.com/office/powerpoint/2010/main" val="2773500626"/>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Group 9">
            <a:extLst>
              <a:ext uri="{FF2B5EF4-FFF2-40B4-BE49-F238E27FC236}">
                <a16:creationId xmlns:a16="http://schemas.microsoft.com/office/drawing/2014/main" id="{1AB060B2-DE46-45F8-ACA2-BAD2020235B7}"/>
              </a:ext>
            </a:extLst>
          </p:cNvPr>
          <p:cNvGrpSpPr>
            <a:grpSpLocks/>
          </p:cNvGrpSpPr>
          <p:nvPr/>
        </p:nvGrpSpPr>
        <p:grpSpPr bwMode="auto">
          <a:xfrm>
            <a:off x="2424114" y="1412875"/>
            <a:ext cx="7488237" cy="3816350"/>
            <a:chOff x="612" y="1248"/>
            <a:chExt cx="4717" cy="2976"/>
          </a:xfrm>
        </p:grpSpPr>
        <p:pic>
          <p:nvPicPr>
            <p:cNvPr id="41990" name="Picture 5" descr="NLS">
              <a:extLst>
                <a:ext uri="{FF2B5EF4-FFF2-40B4-BE49-F238E27FC236}">
                  <a16:creationId xmlns:a16="http://schemas.microsoft.com/office/drawing/2014/main" id="{9AB84993-3A5A-4C27-AECE-D9CC9A1D441B}"/>
                </a:ext>
              </a:extLst>
            </p:cNvPr>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a:stretch>
              <a:fillRect/>
            </a:stretch>
          </p:blipFill>
          <p:spPr bwMode="auto">
            <a:xfrm>
              <a:off x="3099" y="1248"/>
              <a:ext cx="2230" cy="297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41991" name="Picture 6" descr="NLS">
              <a:extLst>
                <a:ext uri="{FF2B5EF4-FFF2-40B4-BE49-F238E27FC236}">
                  <a16:creationId xmlns:a16="http://schemas.microsoft.com/office/drawing/2014/main" id="{4287748C-8B50-4A65-A222-37B823CCB953}"/>
                </a:ext>
              </a:extLst>
            </p:cNvPr>
            <p:cNvPicPr>
              <a:picLocks noChangeAspect="1" noChangeArrowheads="1"/>
            </p:cNvPicPr>
            <p:nvPr/>
          </p:nvPicPr>
          <p:blipFill>
            <a:blip r:embed="rId4">
              <a:lum bright="-12000" contrast="18000"/>
              <a:extLst>
                <a:ext uri="{28A0092B-C50C-407E-A947-70E740481C1C}">
                  <a14:useLocalDpi xmlns:a14="http://schemas.microsoft.com/office/drawing/2010/main" val="0"/>
                </a:ext>
              </a:extLst>
            </a:blip>
            <a:srcRect/>
            <a:stretch>
              <a:fillRect/>
            </a:stretch>
          </p:blipFill>
          <p:spPr bwMode="auto">
            <a:xfrm>
              <a:off x="612" y="1248"/>
              <a:ext cx="2193" cy="297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sp>
        <p:nvSpPr>
          <p:cNvPr id="41987" name="Text Box 7">
            <a:extLst>
              <a:ext uri="{FF2B5EF4-FFF2-40B4-BE49-F238E27FC236}">
                <a16:creationId xmlns:a16="http://schemas.microsoft.com/office/drawing/2014/main" id="{9D4C01C3-02AD-41DC-835E-F8EBC98C5DC4}"/>
              </a:ext>
            </a:extLst>
          </p:cNvPr>
          <p:cNvSpPr txBox="1">
            <a:spLocks noChangeArrowheads="1"/>
          </p:cNvSpPr>
          <p:nvPr/>
        </p:nvSpPr>
        <p:spPr bwMode="auto">
          <a:xfrm>
            <a:off x="2424114" y="5373688"/>
            <a:ext cx="34813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2400" b="1">
                <a:ea typeface="宋体" panose="02010600030101010101" pitchFamily="2" charset="-122"/>
                <a:cs typeface="Arial" panose="020B0604020202020204" pitchFamily="34" charset="0"/>
              </a:rPr>
              <a:t>Normal pyruvate kinase: </a:t>
            </a:r>
            <a:r>
              <a:rPr kumimoji="1" lang="en-US" altLang="zh-CN" sz="2400" b="1" u="sng">
                <a:solidFill>
                  <a:srgbClr val="FF3300"/>
                </a:solidFill>
                <a:ea typeface="宋体" panose="02010600030101010101" pitchFamily="2" charset="-122"/>
                <a:cs typeface="Arial" panose="020B0604020202020204" pitchFamily="34" charset="0"/>
              </a:rPr>
              <a:t>in cytosol</a:t>
            </a:r>
          </a:p>
        </p:txBody>
      </p:sp>
      <p:sp>
        <p:nvSpPr>
          <p:cNvPr id="41988" name="Text Box 8">
            <a:extLst>
              <a:ext uri="{FF2B5EF4-FFF2-40B4-BE49-F238E27FC236}">
                <a16:creationId xmlns:a16="http://schemas.microsoft.com/office/drawing/2014/main" id="{97D35070-926C-459E-A47B-4CF08DB69C42}"/>
              </a:ext>
            </a:extLst>
          </p:cNvPr>
          <p:cNvSpPr txBox="1">
            <a:spLocks noChangeArrowheads="1"/>
          </p:cNvSpPr>
          <p:nvPr/>
        </p:nvSpPr>
        <p:spPr bwMode="auto">
          <a:xfrm>
            <a:off x="6372226" y="5302251"/>
            <a:ext cx="35401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2000" b="1">
                <a:ea typeface="宋体" panose="02010600030101010101" pitchFamily="2" charset="-122"/>
                <a:cs typeface="Arial" panose="020B0604020202020204" pitchFamily="34" charset="0"/>
              </a:rPr>
              <a:t>Chimeric pyruvate kinase containing SV40 NLS: </a:t>
            </a:r>
          </a:p>
          <a:p>
            <a:pPr algn="ctr" eaLnBrk="1" hangingPunct="1">
              <a:spcBef>
                <a:spcPct val="0"/>
              </a:spcBef>
              <a:buFontTx/>
              <a:buNone/>
            </a:pPr>
            <a:r>
              <a:rPr kumimoji="1" lang="en-US" altLang="zh-CN" sz="2400" b="1" u="sng">
                <a:solidFill>
                  <a:srgbClr val="FF3300"/>
                </a:solidFill>
                <a:ea typeface="宋体" panose="02010600030101010101" pitchFamily="2" charset="-122"/>
                <a:cs typeface="Arial" panose="020B0604020202020204" pitchFamily="34" charset="0"/>
              </a:rPr>
              <a:t>in nucleus</a:t>
            </a:r>
          </a:p>
        </p:txBody>
      </p:sp>
      <p:sp>
        <p:nvSpPr>
          <p:cNvPr id="41989" name="标题 1">
            <a:extLst>
              <a:ext uri="{FF2B5EF4-FFF2-40B4-BE49-F238E27FC236}">
                <a16:creationId xmlns:a16="http://schemas.microsoft.com/office/drawing/2014/main" id="{15CD0C0D-E04C-4751-8696-661BE0277587}"/>
              </a:ext>
            </a:extLst>
          </p:cNvPr>
          <p:cNvSpPr>
            <a:spLocks noGrp="1"/>
          </p:cNvSpPr>
          <p:nvPr>
            <p:ph type="title"/>
          </p:nvPr>
        </p:nvSpPr>
        <p:spPr/>
        <p:txBody>
          <a:bodyPr/>
          <a:lstStyle/>
          <a:p>
            <a:r>
              <a:rPr lang="en-US" altLang="zh-CN" sz="3200"/>
              <a:t>Nuclear localization signals</a:t>
            </a:r>
            <a:endParaRPr lang="zh-CN" altLang="en-US" sz="3200"/>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A803D-1803-4092-853D-077FF12DB061}"/>
              </a:ext>
            </a:extLst>
          </p:cNvPr>
          <p:cNvSpPr>
            <a:spLocks noGrp="1"/>
          </p:cNvSpPr>
          <p:nvPr>
            <p:ph type="title"/>
          </p:nvPr>
        </p:nvSpPr>
        <p:spPr/>
        <p:txBody>
          <a:bodyPr>
            <a:normAutofit fontScale="90000"/>
          </a:bodyPr>
          <a:lstStyle/>
          <a:p>
            <a:r>
              <a:rPr lang="zh-CN" altLang="en-US" dirty="0"/>
              <a:t>亲核蛋白通过核孔复合体的转运：结合（</a:t>
            </a:r>
            <a:r>
              <a:rPr lang="en-US" altLang="zh-CN" dirty="0"/>
              <a:t>binding</a:t>
            </a:r>
            <a:r>
              <a:rPr lang="zh-CN" altLang="en-US" dirty="0"/>
              <a:t>）与转移（</a:t>
            </a:r>
            <a:r>
              <a:rPr lang="en-US" altLang="zh-CN" dirty="0"/>
              <a:t>translocation</a:t>
            </a:r>
            <a:r>
              <a:rPr lang="zh-CN" altLang="en-US" dirty="0"/>
              <a:t>）</a:t>
            </a:r>
          </a:p>
        </p:txBody>
      </p:sp>
      <p:sp>
        <p:nvSpPr>
          <p:cNvPr id="5" name="内容占位符 4">
            <a:extLst>
              <a:ext uri="{FF2B5EF4-FFF2-40B4-BE49-F238E27FC236}">
                <a16:creationId xmlns:a16="http://schemas.microsoft.com/office/drawing/2014/main" id="{365E4124-0A9A-4F15-8897-A2F7008C713C}"/>
              </a:ext>
            </a:extLst>
          </p:cNvPr>
          <p:cNvSpPr>
            <a:spLocks noGrp="1"/>
          </p:cNvSpPr>
          <p:nvPr>
            <p:ph idx="1"/>
          </p:nvPr>
        </p:nvSpPr>
        <p:spPr>
          <a:xfrm>
            <a:off x="824366" y="1083736"/>
            <a:ext cx="11062834" cy="5435604"/>
          </a:xfrm>
        </p:spPr>
        <p:txBody>
          <a:bodyPr>
            <a:normAutofit/>
          </a:bodyPr>
          <a:lstStyle/>
          <a:p>
            <a:pPr>
              <a:lnSpc>
                <a:spcPts val="3000"/>
              </a:lnSpc>
            </a:pPr>
            <a:r>
              <a:rPr lang="zh-CN" altLang="en-US" sz="2000" dirty="0"/>
              <a:t>亲核蛋白</a:t>
            </a:r>
            <a:r>
              <a:rPr lang="en-US" altLang="zh-CN" sz="2000" dirty="0"/>
              <a:t>NLS </a:t>
            </a:r>
            <a:r>
              <a:rPr lang="zh-CN" altLang="en-US" sz="2000" dirty="0"/>
              <a:t>识别</a:t>
            </a:r>
            <a:r>
              <a:rPr lang="en-US" altLang="zh-CN" sz="2000" dirty="0"/>
              <a:t>importin α</a:t>
            </a:r>
            <a:r>
              <a:rPr lang="zh-CN" altLang="en-US" sz="2000" dirty="0"/>
              <a:t>，与可溶性受体</a:t>
            </a:r>
            <a:r>
              <a:rPr lang="en-US" altLang="zh-CN" sz="2000" dirty="0"/>
              <a:t>importin α/β </a:t>
            </a:r>
            <a:r>
              <a:rPr lang="zh-CN" altLang="en-US" sz="2000" dirty="0"/>
              <a:t>异二聚体结合，形成转运复合物</a:t>
            </a:r>
          </a:p>
          <a:p>
            <a:pPr>
              <a:lnSpc>
                <a:spcPts val="3000"/>
              </a:lnSpc>
            </a:pPr>
            <a:r>
              <a:rPr lang="zh-CN" altLang="en-US" sz="2000" dirty="0"/>
              <a:t>在</a:t>
            </a:r>
            <a:r>
              <a:rPr lang="en-US" altLang="zh-CN" sz="2000" dirty="0"/>
              <a:t>importin β </a:t>
            </a:r>
            <a:r>
              <a:rPr lang="zh-CN" altLang="en-US" sz="2000" dirty="0"/>
              <a:t>介导下，转运复合物与核孔复合体的胞质纤维结合</a:t>
            </a:r>
            <a:endParaRPr lang="en-US" altLang="zh-CN" sz="2000" dirty="0"/>
          </a:p>
          <a:p>
            <a:pPr>
              <a:lnSpc>
                <a:spcPts val="3000"/>
              </a:lnSpc>
            </a:pPr>
            <a:r>
              <a:rPr lang="zh-CN" altLang="en-US" sz="2000" dirty="0"/>
              <a:t>转运复合物通过改变构象的核孔复合体从胞质面被转移到核质面</a:t>
            </a:r>
            <a:endParaRPr lang="en-US" altLang="zh-CN" sz="2000" dirty="0"/>
          </a:p>
          <a:p>
            <a:pPr>
              <a:lnSpc>
                <a:spcPts val="3000"/>
              </a:lnSpc>
            </a:pPr>
            <a:r>
              <a:rPr lang="zh-CN" altLang="en-US" sz="2000" dirty="0"/>
              <a:t>转运复合物在核质面与</a:t>
            </a:r>
            <a:r>
              <a:rPr lang="en-US" altLang="zh-CN" sz="2000" dirty="0"/>
              <a:t>Ran-GTP </a:t>
            </a:r>
            <a:r>
              <a:rPr lang="zh-CN" altLang="en-US" sz="2000" dirty="0"/>
              <a:t>结合，并导致复合物解离，亲核蛋白释放</a:t>
            </a:r>
          </a:p>
          <a:p>
            <a:pPr>
              <a:lnSpc>
                <a:spcPts val="3000"/>
              </a:lnSpc>
            </a:pPr>
            <a:r>
              <a:rPr lang="zh-CN" altLang="en-US" sz="2000" dirty="0"/>
              <a:t>受体亚基与结合的</a:t>
            </a:r>
            <a:r>
              <a:rPr lang="en-US" altLang="zh-CN" sz="2000" dirty="0"/>
              <a:t>Ran </a:t>
            </a:r>
            <a:r>
              <a:rPr lang="zh-CN" altLang="en-US" sz="2000" dirty="0"/>
              <a:t>返回胞质，在胞质内</a:t>
            </a:r>
            <a:r>
              <a:rPr lang="en-US" altLang="zh-CN" sz="2000" dirty="0"/>
              <a:t>Ran-GTP </a:t>
            </a:r>
            <a:r>
              <a:rPr lang="zh-CN" altLang="en-US" sz="2000" dirty="0"/>
              <a:t>水解形成</a:t>
            </a:r>
            <a:r>
              <a:rPr lang="en-US" altLang="zh-CN" sz="2000" dirty="0"/>
              <a:t>Ran-GDP </a:t>
            </a:r>
            <a:r>
              <a:rPr lang="zh-CN" altLang="en-US" sz="2000" dirty="0"/>
              <a:t>并与</a:t>
            </a:r>
            <a:r>
              <a:rPr lang="en-US" altLang="zh-CN" sz="2000" dirty="0"/>
              <a:t>importin β </a:t>
            </a:r>
            <a:r>
              <a:rPr lang="zh-CN" altLang="en-US" sz="2000" dirty="0"/>
              <a:t>解离，</a:t>
            </a:r>
            <a:r>
              <a:rPr lang="en-US" altLang="zh-CN" sz="2000" dirty="0"/>
              <a:t>Ran-GDP</a:t>
            </a:r>
            <a:r>
              <a:rPr lang="zh-CN" altLang="en-US" sz="2000" dirty="0"/>
              <a:t>返回核内再转换成</a:t>
            </a:r>
            <a:r>
              <a:rPr lang="en-US" altLang="zh-CN" sz="2000" dirty="0"/>
              <a:t>Ran-GTP </a:t>
            </a:r>
            <a:r>
              <a:rPr lang="zh-CN" altLang="en-US" sz="2000" dirty="0"/>
              <a:t>状态</a:t>
            </a:r>
          </a:p>
        </p:txBody>
      </p:sp>
      <p:pic>
        <p:nvPicPr>
          <p:cNvPr id="3" name="内容占位符 3" descr="imagepage5.JPG">
            <a:extLst>
              <a:ext uri="{FF2B5EF4-FFF2-40B4-BE49-F238E27FC236}">
                <a16:creationId xmlns:a16="http://schemas.microsoft.com/office/drawing/2014/main" id="{AF931CF0-52F8-4492-B89D-808F233F81D9}"/>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59553" y="3950138"/>
            <a:ext cx="8072894"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FFDFE96-F974-4D9C-9E92-07E4278AA804}"/>
              </a:ext>
            </a:extLst>
          </p:cNvPr>
          <p:cNvSpPr/>
          <p:nvPr/>
        </p:nvSpPr>
        <p:spPr>
          <a:xfrm>
            <a:off x="3601628" y="6470138"/>
            <a:ext cx="5389617"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9-5 </a:t>
            </a:r>
            <a:r>
              <a:rPr lang="zh-CN" altLang="en-US" sz="1600" b="1" dirty="0">
                <a:solidFill>
                  <a:srgbClr val="0033CC"/>
                </a:solidFill>
                <a:latin typeface="Arial" panose="020B0604020202020204" pitchFamily="34" charset="0"/>
                <a:ea typeface="微软雅黑" panose="020B0503020204020204" pitchFamily="34" charset="-122"/>
              </a:rPr>
              <a:t>亲核蛋白从细胞质向细胞核输入的过程示意图</a:t>
            </a:r>
          </a:p>
        </p:txBody>
      </p:sp>
    </p:spTree>
    <p:extLst>
      <p:ext uri="{BB962C8B-B14F-4D97-AF65-F5344CB8AC3E}">
        <p14:creationId xmlns:p14="http://schemas.microsoft.com/office/powerpoint/2010/main" val="3645611406"/>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8F2602-D019-4699-A0B1-79F0284E484D}"/>
              </a:ext>
            </a:extLst>
          </p:cNvPr>
          <p:cNvSpPr>
            <a:spLocks noGrp="1"/>
          </p:cNvSpPr>
          <p:nvPr>
            <p:ph type="title"/>
          </p:nvPr>
        </p:nvSpPr>
        <p:spPr/>
        <p:txBody>
          <a:bodyPr/>
          <a:lstStyle/>
          <a:p>
            <a:r>
              <a:rPr lang="zh-CN" altLang="en-US" dirty="0"/>
              <a:t>核定位信号与</a:t>
            </a:r>
            <a:r>
              <a:rPr lang="en-US" altLang="zh-CN" dirty="0"/>
              <a:t>Ran</a:t>
            </a:r>
            <a:r>
              <a:rPr lang="zh-CN" altLang="en-US" dirty="0"/>
              <a:t>蛋白</a:t>
            </a:r>
          </a:p>
        </p:txBody>
      </p:sp>
      <p:grpSp>
        <p:nvGrpSpPr>
          <p:cNvPr id="5" name="组合 4">
            <a:extLst>
              <a:ext uri="{FF2B5EF4-FFF2-40B4-BE49-F238E27FC236}">
                <a16:creationId xmlns:a16="http://schemas.microsoft.com/office/drawing/2014/main" id="{300B179D-A688-4455-BAD2-0E81B97B2F76}"/>
              </a:ext>
            </a:extLst>
          </p:cNvPr>
          <p:cNvGrpSpPr/>
          <p:nvPr/>
        </p:nvGrpSpPr>
        <p:grpSpPr>
          <a:xfrm>
            <a:off x="310349" y="2076966"/>
            <a:ext cx="11571303" cy="3600000"/>
            <a:chOff x="315897" y="2076966"/>
            <a:chExt cx="11571303" cy="3600000"/>
          </a:xfrm>
        </p:grpSpPr>
        <p:pic>
          <p:nvPicPr>
            <p:cNvPr id="3" name="Picture 4" descr="CELL-8-8">
              <a:extLst>
                <a:ext uri="{FF2B5EF4-FFF2-40B4-BE49-F238E27FC236}">
                  <a16:creationId xmlns:a16="http://schemas.microsoft.com/office/drawing/2014/main" id="{CBADD271-BA55-423C-B846-2E5D1CF75FA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5897" y="2076966"/>
              <a:ext cx="603988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figure 12-14">
              <a:extLst>
                <a:ext uri="{FF2B5EF4-FFF2-40B4-BE49-F238E27FC236}">
                  <a16:creationId xmlns:a16="http://schemas.microsoft.com/office/drawing/2014/main" id="{3357C4A5-C27E-4D5F-BA08-2AFB32799CC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40319" y="2076966"/>
              <a:ext cx="524688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39999572"/>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73CFB4F9-01BF-4FD3-89D4-23EF04974565}"/>
              </a:ext>
            </a:extLst>
          </p:cNvPr>
          <p:cNvSpPr>
            <a:spLocks noGrp="1"/>
          </p:cNvSpPr>
          <p:nvPr>
            <p:ph type="title"/>
          </p:nvPr>
        </p:nvSpPr>
        <p:spPr/>
        <p:txBody>
          <a:bodyPr/>
          <a:lstStyle/>
          <a:p>
            <a:r>
              <a:rPr lang="zh-CN" altLang="en-US" dirty="0"/>
              <a:t>二、核纤层  </a:t>
            </a:r>
            <a:r>
              <a:rPr lang="en-US" altLang="zh-CN" dirty="0"/>
              <a:t>nuclear lamina</a:t>
            </a:r>
            <a:endParaRPr lang="zh-CN" altLang="en-US" dirty="0"/>
          </a:p>
        </p:txBody>
      </p:sp>
      <p:sp>
        <p:nvSpPr>
          <p:cNvPr id="35843" name="内容占位符 1">
            <a:extLst>
              <a:ext uri="{FF2B5EF4-FFF2-40B4-BE49-F238E27FC236}">
                <a16:creationId xmlns:a16="http://schemas.microsoft.com/office/drawing/2014/main" id="{4662DB2A-EBF1-474B-941E-797F16D98E76}"/>
              </a:ext>
            </a:extLst>
          </p:cNvPr>
          <p:cNvSpPr>
            <a:spLocks noGrp="1"/>
          </p:cNvSpPr>
          <p:nvPr>
            <p:ph idx="1"/>
          </p:nvPr>
        </p:nvSpPr>
        <p:spPr>
          <a:xfrm>
            <a:off x="824366" y="1219200"/>
            <a:ext cx="5965901" cy="5435604"/>
          </a:xfrm>
        </p:spPr>
        <p:txBody>
          <a:bodyPr>
            <a:normAutofit/>
          </a:bodyPr>
          <a:lstStyle/>
          <a:p>
            <a:pPr>
              <a:lnSpc>
                <a:spcPct val="150000"/>
              </a:lnSpc>
            </a:pPr>
            <a:r>
              <a:rPr lang="en-US" altLang="zh-CN" sz="2000" dirty="0"/>
              <a:t>3 </a:t>
            </a:r>
            <a:r>
              <a:rPr lang="zh-CN" altLang="en-US" sz="2000" dirty="0"/>
              <a:t>种核纤层蛋白：</a:t>
            </a:r>
            <a:r>
              <a:rPr lang="en-US" altLang="zh-CN" sz="2000" b="1" dirty="0" err="1">
                <a:solidFill>
                  <a:srgbClr val="0033CC"/>
                </a:solidFill>
              </a:rPr>
              <a:t>lamin</a:t>
            </a:r>
            <a:r>
              <a:rPr lang="en-US" altLang="zh-CN" sz="2000" b="1" dirty="0">
                <a:solidFill>
                  <a:srgbClr val="0033CC"/>
                </a:solidFill>
              </a:rPr>
              <a:t> A</a:t>
            </a:r>
            <a:r>
              <a:rPr lang="zh-CN" altLang="en-US" sz="2000" b="1" dirty="0">
                <a:solidFill>
                  <a:srgbClr val="0033CC"/>
                </a:solidFill>
              </a:rPr>
              <a:t>、</a:t>
            </a:r>
            <a:r>
              <a:rPr lang="en-US" altLang="zh-CN" sz="2000" b="1" dirty="0">
                <a:solidFill>
                  <a:srgbClr val="0033CC"/>
                </a:solidFill>
              </a:rPr>
              <a:t>B </a:t>
            </a:r>
            <a:r>
              <a:rPr lang="zh-CN" altLang="en-US" sz="2000" b="1" dirty="0">
                <a:solidFill>
                  <a:srgbClr val="0033CC"/>
                </a:solidFill>
              </a:rPr>
              <a:t>、</a:t>
            </a:r>
            <a:r>
              <a:rPr lang="en-US" altLang="zh-CN" sz="2000" b="1" dirty="0">
                <a:solidFill>
                  <a:srgbClr val="0033CC"/>
                </a:solidFill>
              </a:rPr>
              <a:t>C</a:t>
            </a:r>
          </a:p>
          <a:p>
            <a:pPr>
              <a:lnSpc>
                <a:spcPct val="150000"/>
              </a:lnSpc>
            </a:pPr>
            <a:r>
              <a:rPr lang="zh-CN" altLang="en-US" sz="2000" b="1" dirty="0">
                <a:solidFill>
                  <a:srgbClr val="0033CC"/>
                </a:solidFill>
              </a:rPr>
              <a:t>核纤层蛋白</a:t>
            </a:r>
            <a:r>
              <a:rPr lang="zh-CN" altLang="en-US" sz="2000" dirty="0"/>
              <a:t>本身形成纤维状网络结构</a:t>
            </a:r>
            <a:endParaRPr lang="en-US" altLang="zh-CN" sz="2000" dirty="0"/>
          </a:p>
          <a:p>
            <a:pPr>
              <a:lnSpc>
                <a:spcPct val="150000"/>
              </a:lnSpc>
            </a:pPr>
            <a:r>
              <a:rPr lang="zh-CN" altLang="en-US" sz="2000" b="1" dirty="0">
                <a:solidFill>
                  <a:srgbClr val="0033CC"/>
                </a:solidFill>
              </a:rPr>
              <a:t>功能：</a:t>
            </a:r>
            <a:r>
              <a:rPr lang="zh-CN" altLang="en-US" sz="2000" dirty="0"/>
              <a:t>结构支撑；调节基因表达；调节</a:t>
            </a:r>
            <a:r>
              <a:rPr lang="en-US" altLang="zh-CN" sz="2000" dirty="0"/>
              <a:t>DNA </a:t>
            </a:r>
            <a:r>
              <a:rPr lang="zh-CN" altLang="en-US" sz="2000" dirty="0"/>
              <a:t>修复；与细胞周期有关</a:t>
            </a:r>
          </a:p>
          <a:p>
            <a:pPr>
              <a:lnSpc>
                <a:spcPct val="150000"/>
              </a:lnSpc>
            </a:pPr>
            <a:endParaRPr lang="zh-CN" altLang="en-US" sz="2000" dirty="0"/>
          </a:p>
        </p:txBody>
      </p:sp>
      <p:pic>
        <p:nvPicPr>
          <p:cNvPr id="35844" name="内容占位符 3" descr="imagepage6.JPG">
            <a:extLst>
              <a:ext uri="{FF2B5EF4-FFF2-40B4-BE49-F238E27FC236}">
                <a16:creationId xmlns:a16="http://schemas.microsoft.com/office/drawing/2014/main" id="{C8947AB0-CD35-49CF-B74E-A70FB1543897}"/>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020" y="3681000"/>
            <a:ext cx="4547911"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34CC1954-2E14-479F-99C0-57C8151B8891}"/>
              </a:ext>
            </a:extLst>
          </p:cNvPr>
          <p:cNvSpPr/>
          <p:nvPr/>
        </p:nvSpPr>
        <p:spPr>
          <a:xfrm>
            <a:off x="0" y="6285472"/>
            <a:ext cx="4927952"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9-6 </a:t>
            </a:r>
            <a:r>
              <a:rPr lang="zh-CN" altLang="en-US" sz="1600" b="1" dirty="0">
                <a:solidFill>
                  <a:srgbClr val="0033CC"/>
                </a:solidFill>
                <a:latin typeface="Arial" panose="020B0604020202020204" pitchFamily="34" charset="0"/>
                <a:ea typeface="微软雅黑" panose="020B0503020204020204" pitchFamily="34" charset="-122"/>
              </a:rPr>
              <a:t>冷冻蚀刻电镜技术显示核纤层的纤维结构</a:t>
            </a:r>
          </a:p>
        </p:txBody>
      </p:sp>
      <p:pic>
        <p:nvPicPr>
          <p:cNvPr id="6" name="图片 6">
            <a:extLst>
              <a:ext uri="{FF2B5EF4-FFF2-40B4-BE49-F238E27FC236}">
                <a16:creationId xmlns:a16="http://schemas.microsoft.com/office/drawing/2014/main" id="{53B07A6A-9864-4CD8-BB1B-CE2A1A9FB132}"/>
              </a:ext>
            </a:extLst>
          </p:cNvPr>
          <p:cNvPicPr>
            <a:picLocks noChangeAspect="1"/>
          </p:cNvPicPr>
          <p:nvPr/>
        </p:nvPicPr>
        <p:blipFill>
          <a:blip r:embed="rId4" cstate="screen">
            <a:extLst>
              <a:ext uri="{28A0092B-C50C-407E-A947-70E740481C1C}">
                <a14:useLocalDpi xmlns:a14="http://schemas.microsoft.com/office/drawing/2010/main"/>
              </a:ext>
            </a:extLst>
          </a:blip>
          <a:srcRect t="3786" b="13525"/>
          <a:stretch>
            <a:fillRect/>
          </a:stretch>
        </p:blipFill>
        <p:spPr bwMode="auto">
          <a:xfrm>
            <a:off x="5219167" y="3513472"/>
            <a:ext cx="6782813" cy="27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8">
            <a:extLst>
              <a:ext uri="{FF2B5EF4-FFF2-40B4-BE49-F238E27FC236}">
                <a16:creationId xmlns:a16="http://schemas.microsoft.com/office/drawing/2014/main" id="{6993BDFE-3DF3-41EA-8C83-A450DEFCB3B4}"/>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8112544" y="1170799"/>
            <a:ext cx="3255090" cy="1800000"/>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FC6E0ADF-73B7-4F30-BF73-D130F85EB038}"/>
              </a:ext>
            </a:extLst>
          </p:cNvPr>
          <p:cNvSpPr>
            <a:spLocks noChangeArrowheads="1"/>
          </p:cNvSpPr>
          <p:nvPr/>
        </p:nvSpPr>
        <p:spPr bwMode="auto">
          <a:xfrm>
            <a:off x="8961166" y="6533075"/>
            <a:ext cx="3081293" cy="27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95" dirty="0">
                <a:ea typeface="宋体" panose="02010600030101010101" pitchFamily="2" charset="-122"/>
                <a:cs typeface="Arial" panose="020B0604020202020204" pitchFamily="34" charset="0"/>
              </a:rPr>
              <a:t>http://en.wikipedia.org/wiki/Nuclear_lamina</a:t>
            </a:r>
            <a:endParaRPr lang="zh-CN" altLang="en-US" sz="1195"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594138785"/>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3">
            <a:extLst>
              <a:ext uri="{FF2B5EF4-FFF2-40B4-BE49-F238E27FC236}">
                <a16:creationId xmlns:a16="http://schemas.microsoft.com/office/drawing/2014/main" id="{76572D02-FF9D-4B4C-B8E3-0FD680EC1984}"/>
              </a:ext>
            </a:extLst>
          </p:cNvPr>
          <p:cNvSpPr>
            <a:spLocks noGrp="1"/>
          </p:cNvSpPr>
          <p:nvPr>
            <p:ph type="title"/>
          </p:nvPr>
        </p:nvSpPr>
        <p:spPr/>
        <p:txBody>
          <a:bodyPr/>
          <a:lstStyle/>
          <a:p>
            <a:r>
              <a:rPr lang="en-US" altLang="zh-CN"/>
              <a:t>Hutchinson-Gilford Progeria Syndrome (HGPS)</a:t>
            </a:r>
            <a:endParaRPr lang="zh-CN" altLang="en-US"/>
          </a:p>
        </p:txBody>
      </p:sp>
      <p:pic>
        <p:nvPicPr>
          <p:cNvPr id="54275" name="图片 4">
            <a:extLst>
              <a:ext uri="{FF2B5EF4-FFF2-40B4-BE49-F238E27FC236}">
                <a16:creationId xmlns:a16="http://schemas.microsoft.com/office/drawing/2014/main" id="{57225BDB-9F57-42D3-975C-4D016276E5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24339" y="1054100"/>
            <a:ext cx="6315075"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图片 5">
            <a:extLst>
              <a:ext uri="{FF2B5EF4-FFF2-40B4-BE49-F238E27FC236}">
                <a16:creationId xmlns:a16="http://schemas.microsoft.com/office/drawing/2014/main" id="{CB15AFA8-EFD7-41CA-8BAE-6AC3BBB943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3388" y="2133601"/>
            <a:ext cx="313055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矩形 6">
            <a:extLst>
              <a:ext uri="{FF2B5EF4-FFF2-40B4-BE49-F238E27FC236}">
                <a16:creationId xmlns:a16="http://schemas.microsoft.com/office/drawing/2014/main" id="{963B62EC-2961-44CF-8C7D-245BE9E4FD3A}"/>
              </a:ext>
            </a:extLst>
          </p:cNvPr>
          <p:cNvSpPr>
            <a:spLocks noChangeArrowheads="1"/>
          </p:cNvSpPr>
          <p:nvPr/>
        </p:nvSpPr>
        <p:spPr bwMode="auto">
          <a:xfrm>
            <a:off x="1703388" y="4740275"/>
            <a:ext cx="31305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just" eaLnBrk="1" hangingPunct="1">
              <a:spcBef>
                <a:spcPct val="0"/>
              </a:spcBef>
              <a:buFontTx/>
              <a:buNone/>
            </a:pPr>
            <a:r>
              <a:rPr lang="en-US" altLang="zh-CN" sz="1600">
                <a:ea typeface="宋体" panose="02010600030101010101" pitchFamily="2" charset="-122"/>
                <a:cs typeface="Arial" panose="020B0604020202020204" pitchFamily="34" charset="0"/>
              </a:rPr>
              <a:t>In HGPS patients the cell nucleus has dramatically aberrant morphology (bottom, right) rather than the uniform shape typically found in healthy individuals (top, right)</a:t>
            </a:r>
            <a:endParaRPr lang="zh-CN" altLang="en-US" sz="1600">
              <a:ea typeface="宋体" panose="02010600030101010101" pitchFamily="2" charset="-122"/>
              <a:cs typeface="Arial" panose="020B0604020202020204" pitchFamily="34" charset="0"/>
            </a:endParaRPr>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180966D-08FD-4B22-8904-B722A008E955}"/>
              </a:ext>
            </a:extLst>
          </p:cNvPr>
          <p:cNvSpPr>
            <a:spLocks noGrp="1"/>
          </p:cNvSpPr>
          <p:nvPr>
            <p:ph type="title"/>
          </p:nvPr>
        </p:nvSpPr>
        <p:spPr/>
        <p:txBody>
          <a:bodyPr/>
          <a:lstStyle/>
          <a:p>
            <a:r>
              <a:rPr lang="zh-CN" altLang="en-US" dirty="0"/>
              <a:t>三、核膜</a:t>
            </a:r>
            <a:r>
              <a:rPr lang="en-US" altLang="zh-CN" dirty="0"/>
              <a:t>——</a:t>
            </a:r>
            <a:r>
              <a:rPr lang="zh-CN" altLang="en-US" dirty="0">
                <a:solidFill>
                  <a:srgbClr val="0033CC"/>
                </a:solidFill>
              </a:rPr>
              <a:t>崩解与组装</a:t>
            </a:r>
            <a:endParaRPr lang="zh-CN" altLang="en-US" dirty="0"/>
          </a:p>
        </p:txBody>
      </p:sp>
      <p:sp>
        <p:nvSpPr>
          <p:cNvPr id="5" name="内容占位符 4">
            <a:extLst>
              <a:ext uri="{FF2B5EF4-FFF2-40B4-BE49-F238E27FC236}">
                <a16:creationId xmlns:a16="http://schemas.microsoft.com/office/drawing/2014/main" id="{C5BF93C1-89AE-4379-ACCE-E3BA2F1C0A0F}"/>
              </a:ext>
            </a:extLst>
          </p:cNvPr>
          <p:cNvSpPr>
            <a:spLocks noGrp="1"/>
          </p:cNvSpPr>
          <p:nvPr>
            <p:ph idx="1"/>
          </p:nvPr>
        </p:nvSpPr>
        <p:spPr/>
        <p:txBody>
          <a:bodyPr>
            <a:normAutofit/>
          </a:bodyPr>
          <a:lstStyle/>
          <a:p>
            <a:pPr>
              <a:lnSpc>
                <a:spcPts val="3000"/>
              </a:lnSpc>
              <a:spcAft>
                <a:spcPts val="600"/>
              </a:spcAft>
            </a:pPr>
            <a:r>
              <a:rPr lang="zh-CN" altLang="en-US" sz="2000" dirty="0"/>
              <a:t>真核细胞中，核膜伴随着细胞周期的进行有规律地解体与重建</a:t>
            </a:r>
            <a:endParaRPr lang="en-US" altLang="zh-CN" sz="2000" dirty="0"/>
          </a:p>
          <a:p>
            <a:pPr>
              <a:lnSpc>
                <a:spcPts val="3000"/>
              </a:lnSpc>
              <a:spcAft>
                <a:spcPts val="600"/>
              </a:spcAft>
            </a:pPr>
            <a:r>
              <a:rPr lang="zh-CN" altLang="en-US" sz="2000" dirty="0"/>
              <a:t>核被膜去组装、重组装可能通过对核纤层蛋白、核孔复合体蛋白等进行</a:t>
            </a:r>
            <a:r>
              <a:rPr lang="zh-CN" altLang="en-US" sz="2000" b="1" dirty="0">
                <a:solidFill>
                  <a:srgbClr val="0033CC"/>
                </a:solidFill>
              </a:rPr>
              <a:t>磷酸化与去磷酸化修饰</a:t>
            </a:r>
            <a:r>
              <a:rPr lang="zh-CN" altLang="en-US" sz="2000" dirty="0"/>
              <a:t>来实现</a:t>
            </a:r>
          </a:p>
        </p:txBody>
      </p:sp>
      <p:sp>
        <p:nvSpPr>
          <p:cNvPr id="4" name="矩形 3">
            <a:extLst>
              <a:ext uri="{FF2B5EF4-FFF2-40B4-BE49-F238E27FC236}">
                <a16:creationId xmlns:a16="http://schemas.microsoft.com/office/drawing/2014/main" id="{D1463787-6FA0-4DEC-A5C4-5D8FD5B771F8}"/>
              </a:ext>
            </a:extLst>
          </p:cNvPr>
          <p:cNvSpPr/>
          <p:nvPr/>
        </p:nvSpPr>
        <p:spPr>
          <a:xfrm>
            <a:off x="3272150" y="6485527"/>
            <a:ext cx="5647700" cy="338554"/>
          </a:xfrm>
          <a:prstGeom prst="rect">
            <a:avLst/>
          </a:prstGeom>
        </p:spPr>
        <p:txBody>
          <a:bodyPr wrap="none">
            <a:spAutoFit/>
          </a:bodyPr>
          <a:lstStyle/>
          <a:p>
            <a:pPr algn="ctr"/>
            <a:r>
              <a:rPr lang="en-US" altLang="zh-CN" sz="1600" b="1" dirty="0">
                <a:solidFill>
                  <a:srgbClr val="0033CC"/>
                </a:solidFill>
                <a:latin typeface="Arial" panose="020B0604020202020204" pitchFamily="34" charset="0"/>
                <a:cs typeface="Arial" panose="020B0604020202020204" pitchFamily="34" charset="0"/>
              </a:rPr>
              <a:t>Nuclear envelope breakdown and reassembly in mitosis</a:t>
            </a:r>
            <a:endParaRPr lang="zh-CN" altLang="en-US" sz="1600" b="1" dirty="0">
              <a:solidFill>
                <a:srgbClr val="0033CC"/>
              </a:solidFill>
              <a:latin typeface="Arial" panose="020B0604020202020204" pitchFamily="34" charset="0"/>
              <a:cs typeface="Arial" panose="020B0604020202020204" pitchFamily="34" charset="0"/>
            </a:endParaRPr>
          </a:p>
        </p:txBody>
      </p:sp>
      <p:pic>
        <p:nvPicPr>
          <p:cNvPr id="8" name="内容占位符 1">
            <a:extLst>
              <a:ext uri="{FF2B5EF4-FFF2-40B4-BE49-F238E27FC236}">
                <a16:creationId xmlns:a16="http://schemas.microsoft.com/office/drawing/2014/main" id="{71F1D2F4-C47B-44CE-9F82-6210CD73CA8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304800" y="2885527"/>
            <a:ext cx="5470061" cy="3600000"/>
          </a:xfrm>
          <a:prstGeom prst="rect">
            <a:avLst/>
          </a:prstGeom>
        </p:spPr>
      </p:pic>
      <p:pic>
        <p:nvPicPr>
          <p:cNvPr id="9" name="Picture 4" descr="figure 12-20">
            <a:extLst>
              <a:ext uri="{FF2B5EF4-FFF2-40B4-BE49-F238E27FC236}">
                <a16:creationId xmlns:a16="http://schemas.microsoft.com/office/drawing/2014/main" id="{38083F27-3DCE-4E8E-8E2E-8F8ADE2AF77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71142" y="2885527"/>
            <a:ext cx="4916058"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304563"/>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21" name="文本框 18">
            <a:extLst>
              <a:ext uri="{FF2B5EF4-FFF2-40B4-BE49-F238E27FC236}">
                <a16:creationId xmlns:a16="http://schemas.microsoft.com/office/drawing/2014/main" id="{0464BD89-E791-4BE8-ADC0-EC83AAEA5419}"/>
              </a:ext>
            </a:extLst>
          </p:cNvPr>
          <p:cNvSpPr txBox="1"/>
          <p:nvPr/>
        </p:nvSpPr>
        <p:spPr>
          <a:xfrm>
            <a:off x="2877120" y="2372339"/>
            <a:ext cx="1261884"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核被膜</a:t>
            </a:r>
          </a:p>
        </p:txBody>
      </p:sp>
      <p:grpSp>
        <p:nvGrpSpPr>
          <p:cNvPr id="22" name="组合 34">
            <a:extLst>
              <a:ext uri="{FF2B5EF4-FFF2-40B4-BE49-F238E27FC236}">
                <a16:creationId xmlns:a16="http://schemas.microsoft.com/office/drawing/2014/main" id="{BC215191-DA02-41D7-898D-A6BBD6538580}"/>
              </a:ext>
            </a:extLst>
          </p:cNvPr>
          <p:cNvGrpSpPr>
            <a:grpSpLocks/>
          </p:cNvGrpSpPr>
          <p:nvPr/>
        </p:nvGrpSpPr>
        <p:grpSpPr bwMode="auto">
          <a:xfrm>
            <a:off x="2111917" y="2372339"/>
            <a:ext cx="662847" cy="523220"/>
            <a:chOff x="3421248" y="2047768"/>
            <a:chExt cx="663200" cy="522566"/>
          </a:xfrm>
        </p:grpSpPr>
        <p:sp>
          <p:nvSpPr>
            <p:cNvPr id="23" name="文本框 16">
              <a:extLst>
                <a:ext uri="{FF2B5EF4-FFF2-40B4-BE49-F238E27FC236}">
                  <a16:creationId xmlns:a16="http://schemas.microsoft.com/office/drawing/2014/main" id="{19E0BD98-5A01-4DFE-A790-A0CDC2613CAF}"/>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24" name="直接连接符 23">
              <a:extLst>
                <a:ext uri="{FF2B5EF4-FFF2-40B4-BE49-F238E27FC236}">
                  <a16:creationId xmlns:a16="http://schemas.microsoft.com/office/drawing/2014/main" id="{A2099282-23AD-442C-A8B8-99E461B9F5BD}"/>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909CAC00-489E-4987-BB55-7622966BC8CB}"/>
              </a:ext>
            </a:extLst>
          </p:cNvPr>
          <p:cNvSpPr txBox="1"/>
          <p:nvPr/>
        </p:nvSpPr>
        <p:spPr>
          <a:xfrm>
            <a:off x="2877120" y="3209824"/>
            <a:ext cx="1261884"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染色质</a:t>
            </a:r>
          </a:p>
        </p:txBody>
      </p:sp>
      <p:grpSp>
        <p:nvGrpSpPr>
          <p:cNvPr id="26" name="组合 36">
            <a:extLst>
              <a:ext uri="{FF2B5EF4-FFF2-40B4-BE49-F238E27FC236}">
                <a16:creationId xmlns:a16="http://schemas.microsoft.com/office/drawing/2014/main" id="{9E7DEA1A-9859-4F44-84C1-E655C0195009}"/>
              </a:ext>
            </a:extLst>
          </p:cNvPr>
          <p:cNvGrpSpPr>
            <a:grpSpLocks/>
          </p:cNvGrpSpPr>
          <p:nvPr/>
        </p:nvGrpSpPr>
        <p:grpSpPr bwMode="auto">
          <a:xfrm>
            <a:off x="2111917" y="3209824"/>
            <a:ext cx="692830" cy="523220"/>
            <a:chOff x="3421248" y="2627150"/>
            <a:chExt cx="693199" cy="524155"/>
          </a:xfrm>
        </p:grpSpPr>
        <p:sp>
          <p:nvSpPr>
            <p:cNvPr id="30" name="文本框 23">
              <a:extLst>
                <a:ext uri="{FF2B5EF4-FFF2-40B4-BE49-F238E27FC236}">
                  <a16:creationId xmlns:a16="http://schemas.microsoft.com/office/drawing/2014/main" id="{02040612-515C-40B8-8F1C-37C683E6907C}"/>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31" name="直接连接符 30">
              <a:extLst>
                <a:ext uri="{FF2B5EF4-FFF2-40B4-BE49-F238E27FC236}">
                  <a16:creationId xmlns:a16="http://schemas.microsoft.com/office/drawing/2014/main" id="{B4D027BE-0218-453A-9BDA-1200B7DBC660}"/>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2" name="文本框 30">
            <a:extLst>
              <a:ext uri="{FF2B5EF4-FFF2-40B4-BE49-F238E27FC236}">
                <a16:creationId xmlns:a16="http://schemas.microsoft.com/office/drawing/2014/main" id="{9BC12D51-38B7-423A-8AF5-7F5CC2BAA7D0}"/>
              </a:ext>
            </a:extLst>
          </p:cNvPr>
          <p:cNvSpPr txBox="1"/>
          <p:nvPr/>
        </p:nvSpPr>
        <p:spPr>
          <a:xfrm>
            <a:off x="2877120" y="4047309"/>
            <a:ext cx="3515706"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染色质的复制与表达</a:t>
            </a:r>
          </a:p>
        </p:txBody>
      </p:sp>
      <p:grpSp>
        <p:nvGrpSpPr>
          <p:cNvPr id="33" name="组合 38">
            <a:extLst>
              <a:ext uri="{FF2B5EF4-FFF2-40B4-BE49-F238E27FC236}">
                <a16:creationId xmlns:a16="http://schemas.microsoft.com/office/drawing/2014/main" id="{91D36CC8-DF90-48A0-AC8C-4E260752D0E9}"/>
              </a:ext>
            </a:extLst>
          </p:cNvPr>
          <p:cNvGrpSpPr>
            <a:grpSpLocks/>
          </p:cNvGrpSpPr>
          <p:nvPr/>
        </p:nvGrpSpPr>
        <p:grpSpPr bwMode="auto">
          <a:xfrm>
            <a:off x="2111917" y="4047309"/>
            <a:ext cx="712210" cy="523220"/>
            <a:chOff x="3421249" y="3200893"/>
            <a:chExt cx="712589" cy="522566"/>
          </a:xfrm>
        </p:grpSpPr>
        <p:sp>
          <p:nvSpPr>
            <p:cNvPr id="34" name="文本框 29">
              <a:extLst>
                <a:ext uri="{FF2B5EF4-FFF2-40B4-BE49-F238E27FC236}">
                  <a16:creationId xmlns:a16="http://schemas.microsoft.com/office/drawing/2014/main" id="{05C70BA8-D5B8-40B4-AF19-9D835A5D1DD7}"/>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03</a:t>
              </a:r>
              <a:endParaRPr lang="zh-CN" altLang="en-US" sz="2800" b="1" dirty="0">
                <a:ea typeface="微软雅黑" panose="020B0503020204020204" pitchFamily="34" charset="-122"/>
              </a:endParaRPr>
            </a:p>
          </p:txBody>
        </p:sp>
        <p:cxnSp>
          <p:nvCxnSpPr>
            <p:cNvPr id="35" name="直接连接符 34">
              <a:extLst>
                <a:ext uri="{FF2B5EF4-FFF2-40B4-BE49-F238E27FC236}">
                  <a16:creationId xmlns:a16="http://schemas.microsoft.com/office/drawing/2014/main" id="{ED9BBFFC-1DBC-4E81-ACFB-0E5EA39E7575}"/>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6" name="文本框 30">
            <a:extLst>
              <a:ext uri="{FF2B5EF4-FFF2-40B4-BE49-F238E27FC236}">
                <a16:creationId xmlns:a16="http://schemas.microsoft.com/office/drawing/2014/main" id="{36B15DE4-AA93-4052-8788-734425353BAD}"/>
              </a:ext>
            </a:extLst>
          </p:cNvPr>
          <p:cNvSpPr txBox="1"/>
          <p:nvPr/>
        </p:nvSpPr>
        <p:spPr>
          <a:xfrm>
            <a:off x="8050009" y="2372339"/>
            <a:ext cx="1261884"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染色体</a:t>
            </a:r>
          </a:p>
        </p:txBody>
      </p:sp>
      <p:grpSp>
        <p:nvGrpSpPr>
          <p:cNvPr id="37" name="组合 38">
            <a:extLst>
              <a:ext uri="{FF2B5EF4-FFF2-40B4-BE49-F238E27FC236}">
                <a16:creationId xmlns:a16="http://schemas.microsoft.com/office/drawing/2014/main" id="{4E544942-2E9E-4B4C-97D9-53FD4367358C}"/>
              </a:ext>
            </a:extLst>
          </p:cNvPr>
          <p:cNvGrpSpPr>
            <a:grpSpLocks/>
          </p:cNvGrpSpPr>
          <p:nvPr/>
        </p:nvGrpSpPr>
        <p:grpSpPr bwMode="auto">
          <a:xfrm>
            <a:off x="7284806" y="2372339"/>
            <a:ext cx="712210" cy="523220"/>
            <a:chOff x="3421249" y="3200893"/>
            <a:chExt cx="712589" cy="522566"/>
          </a:xfrm>
        </p:grpSpPr>
        <p:sp>
          <p:nvSpPr>
            <p:cNvPr id="38" name="文本框 29">
              <a:extLst>
                <a:ext uri="{FF2B5EF4-FFF2-40B4-BE49-F238E27FC236}">
                  <a16:creationId xmlns:a16="http://schemas.microsoft.com/office/drawing/2014/main" id="{F7D76762-D13B-446A-B7C0-61B1B582F45A}"/>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04</a:t>
              </a:r>
              <a:endParaRPr lang="zh-CN" altLang="en-US" sz="2800" b="1" dirty="0">
                <a:ea typeface="微软雅黑" panose="020B0503020204020204" pitchFamily="34" charset="-122"/>
              </a:endParaRPr>
            </a:p>
          </p:txBody>
        </p:sp>
        <p:cxnSp>
          <p:nvCxnSpPr>
            <p:cNvPr id="39" name="直接连接符 38">
              <a:extLst>
                <a:ext uri="{FF2B5EF4-FFF2-40B4-BE49-F238E27FC236}">
                  <a16:creationId xmlns:a16="http://schemas.microsoft.com/office/drawing/2014/main" id="{80C9AD55-85B9-4EDA-9CAB-0C763C6FF3B4}"/>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40" name="文本框 30">
            <a:extLst>
              <a:ext uri="{FF2B5EF4-FFF2-40B4-BE49-F238E27FC236}">
                <a16:creationId xmlns:a16="http://schemas.microsoft.com/office/drawing/2014/main" id="{15D30893-6317-45E4-A717-17D936DE6A77}"/>
              </a:ext>
            </a:extLst>
          </p:cNvPr>
          <p:cNvSpPr txBox="1"/>
          <p:nvPr/>
        </p:nvSpPr>
        <p:spPr>
          <a:xfrm>
            <a:off x="8050009" y="3209824"/>
            <a:ext cx="1980029"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核仁与核体</a:t>
            </a:r>
          </a:p>
        </p:txBody>
      </p:sp>
      <p:grpSp>
        <p:nvGrpSpPr>
          <p:cNvPr id="41" name="组合 38">
            <a:extLst>
              <a:ext uri="{FF2B5EF4-FFF2-40B4-BE49-F238E27FC236}">
                <a16:creationId xmlns:a16="http://schemas.microsoft.com/office/drawing/2014/main" id="{F0F533ED-650D-433E-948D-07628D23E717}"/>
              </a:ext>
            </a:extLst>
          </p:cNvPr>
          <p:cNvGrpSpPr>
            <a:grpSpLocks/>
          </p:cNvGrpSpPr>
          <p:nvPr/>
        </p:nvGrpSpPr>
        <p:grpSpPr bwMode="auto">
          <a:xfrm>
            <a:off x="7284806" y="3209824"/>
            <a:ext cx="712210" cy="523220"/>
            <a:chOff x="3421249" y="3200893"/>
            <a:chExt cx="712589" cy="522566"/>
          </a:xfrm>
        </p:grpSpPr>
        <p:sp>
          <p:nvSpPr>
            <p:cNvPr id="42" name="文本框 29">
              <a:extLst>
                <a:ext uri="{FF2B5EF4-FFF2-40B4-BE49-F238E27FC236}">
                  <a16:creationId xmlns:a16="http://schemas.microsoft.com/office/drawing/2014/main" id="{DA1DDB70-7B9B-4F63-98B5-C8D8ACA4CD4A}"/>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05</a:t>
              </a:r>
              <a:endParaRPr lang="zh-CN" altLang="en-US" sz="2800" b="1" dirty="0">
                <a:ea typeface="微软雅黑" panose="020B0503020204020204" pitchFamily="34" charset="-122"/>
              </a:endParaRPr>
            </a:p>
          </p:txBody>
        </p:sp>
        <p:cxnSp>
          <p:nvCxnSpPr>
            <p:cNvPr id="43" name="直接连接符 42">
              <a:extLst>
                <a:ext uri="{FF2B5EF4-FFF2-40B4-BE49-F238E27FC236}">
                  <a16:creationId xmlns:a16="http://schemas.microsoft.com/office/drawing/2014/main" id="{8C80E7B2-F5FC-4D03-8CE5-FFE70BFF93D9}"/>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44" name="文本框 30">
            <a:extLst>
              <a:ext uri="{FF2B5EF4-FFF2-40B4-BE49-F238E27FC236}">
                <a16:creationId xmlns:a16="http://schemas.microsoft.com/office/drawing/2014/main" id="{867469C7-CBD9-4E37-94B5-6BD076EB5428}"/>
              </a:ext>
            </a:extLst>
          </p:cNvPr>
          <p:cNvSpPr txBox="1"/>
          <p:nvPr/>
        </p:nvSpPr>
        <p:spPr>
          <a:xfrm>
            <a:off x="8050009" y="4047311"/>
            <a:ext cx="1261884"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核基质</a:t>
            </a:r>
          </a:p>
        </p:txBody>
      </p:sp>
      <p:grpSp>
        <p:nvGrpSpPr>
          <p:cNvPr id="45" name="组合 38">
            <a:extLst>
              <a:ext uri="{FF2B5EF4-FFF2-40B4-BE49-F238E27FC236}">
                <a16:creationId xmlns:a16="http://schemas.microsoft.com/office/drawing/2014/main" id="{BB45942A-51A9-42C7-88BD-ADBA277832A4}"/>
              </a:ext>
            </a:extLst>
          </p:cNvPr>
          <p:cNvGrpSpPr>
            <a:grpSpLocks/>
          </p:cNvGrpSpPr>
          <p:nvPr/>
        </p:nvGrpSpPr>
        <p:grpSpPr bwMode="auto">
          <a:xfrm>
            <a:off x="7284806" y="4047311"/>
            <a:ext cx="712210" cy="523220"/>
            <a:chOff x="3421249" y="3200893"/>
            <a:chExt cx="712589" cy="522566"/>
          </a:xfrm>
        </p:grpSpPr>
        <p:sp>
          <p:nvSpPr>
            <p:cNvPr id="46" name="文本框 29">
              <a:extLst>
                <a:ext uri="{FF2B5EF4-FFF2-40B4-BE49-F238E27FC236}">
                  <a16:creationId xmlns:a16="http://schemas.microsoft.com/office/drawing/2014/main" id="{72749DD4-86D6-49C0-80E4-1121BBA4578E}"/>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06</a:t>
              </a:r>
              <a:endParaRPr lang="zh-CN" altLang="en-US" sz="2800" b="1" dirty="0">
                <a:ea typeface="微软雅黑" panose="020B0503020204020204" pitchFamily="34" charset="-122"/>
              </a:endParaRPr>
            </a:p>
          </p:txBody>
        </p:sp>
        <p:cxnSp>
          <p:nvCxnSpPr>
            <p:cNvPr id="47" name="直接连接符 46">
              <a:extLst>
                <a:ext uri="{FF2B5EF4-FFF2-40B4-BE49-F238E27FC236}">
                  <a16:creationId xmlns:a16="http://schemas.microsoft.com/office/drawing/2014/main" id="{E529462E-866F-4910-9712-DF030852BC9B}"/>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56" presetClass="path" presetSubtype="0" accel="50000" decel="50000" fill="hold" nodeType="withEffect">
                                  <p:stCondLst>
                                    <p:cond delay="0"/>
                                  </p:stCondLst>
                                  <p:childTnLst>
                                    <p:animMotion origin="layout" path="M -0.03737 0.0412 L -6.25E-7 2.22222E-6 " pathEditMode="relative" rAng="0" ptsTypes="AA">
                                      <p:cBhvr>
                                        <p:cTn id="9" dur="700" fill="hold"/>
                                        <p:tgtEl>
                                          <p:spTgt spid="22"/>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56" presetClass="path" presetSubtype="0" accel="50000" decel="50000" fill="hold" nodeType="withEffect">
                                  <p:stCondLst>
                                    <p:cond delay="250"/>
                                  </p:stCondLst>
                                  <p:childTnLst>
                                    <p:animMotion origin="layout" path="M -0.03737 0.0412 L -2.5E-6 0 " pathEditMode="relative" rAng="0" ptsTypes="AA">
                                      <p:cBhvr>
                                        <p:cTn id="17" dur="700" fill="hold"/>
                                        <p:tgtEl>
                                          <p:spTgt spid="26"/>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10" presetClass="entr" presetSubtype="0" fill="hold" nodeType="with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56" presetClass="path" presetSubtype="0" accel="50000" decel="50000" fill="hold" nodeType="withEffect">
                                  <p:stCondLst>
                                    <p:cond delay="500"/>
                                  </p:stCondLst>
                                  <p:childTnLst>
                                    <p:animMotion origin="layout" path="M -0.03737 0.0412 L -3.75E-6 -7.40741E-7 " pathEditMode="relative" rAng="0" ptsTypes="AA">
                                      <p:cBhvr>
                                        <p:cTn id="25" dur="700" fill="hold"/>
                                        <p:tgtEl>
                                          <p:spTgt spid="33"/>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par>
                                <p:cTn id="29" presetID="10" presetClass="entr" presetSubtype="0" fill="hold" nodeType="withEffect">
                                  <p:stCondLst>
                                    <p:cond delay="75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childTnLst>
                                </p:cTn>
                              </p:par>
                              <p:par>
                                <p:cTn id="32" presetID="56" presetClass="path" presetSubtype="0" accel="50000" decel="50000" fill="hold" nodeType="withEffect">
                                  <p:stCondLst>
                                    <p:cond delay="750"/>
                                  </p:stCondLst>
                                  <p:childTnLst>
                                    <p:animMotion origin="layout" path="M -0.03737 0.0412 L -2.70833E-6 2.22222E-6 " pathEditMode="relative" rAng="0" ptsTypes="AA">
                                      <p:cBhvr>
                                        <p:cTn id="33" dur="700" fill="hold"/>
                                        <p:tgtEl>
                                          <p:spTgt spid="37"/>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par>
                                <p:cTn id="37" presetID="10" presetClass="entr" presetSubtype="0"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1000"/>
                                        <p:tgtEl>
                                          <p:spTgt spid="41"/>
                                        </p:tgtEl>
                                      </p:cBhvr>
                                    </p:animEffect>
                                  </p:childTnLst>
                                </p:cTn>
                              </p:par>
                              <p:par>
                                <p:cTn id="40" presetID="56" presetClass="path" presetSubtype="0" accel="50000" decel="50000" fill="hold" nodeType="withEffect">
                                  <p:stCondLst>
                                    <p:cond delay="1000"/>
                                  </p:stCondLst>
                                  <p:childTnLst>
                                    <p:animMotion origin="layout" path="M -0.03737 0.0412 L -2.70833E-6 0 " pathEditMode="relative" rAng="0" ptsTypes="AA">
                                      <p:cBhvr>
                                        <p:cTn id="41" dur="700" fill="hold"/>
                                        <p:tgtEl>
                                          <p:spTgt spid="41"/>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par>
                                <p:cTn id="45" presetID="10" presetClass="entr" presetSubtype="0" fill="hold" nodeType="withEffect">
                                  <p:stCondLst>
                                    <p:cond delay="125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childTnLst>
                                </p:cTn>
                              </p:par>
                              <p:par>
                                <p:cTn id="48" presetID="56" presetClass="path" presetSubtype="0" accel="50000" decel="50000" fill="hold" nodeType="withEffect">
                                  <p:stCondLst>
                                    <p:cond delay="1250"/>
                                  </p:stCondLst>
                                  <p:childTnLst>
                                    <p:animMotion origin="layout" path="M -0.03737 0.0412 L -2.70833E-6 -7.40741E-7 " pathEditMode="relative" rAng="0" ptsTypes="AA">
                                      <p:cBhvr>
                                        <p:cTn id="49" dur="700" fill="hold"/>
                                        <p:tgtEl>
                                          <p:spTgt spid="45"/>
                                        </p:tgtEl>
                                        <p:attrNameLst>
                                          <p:attrName>ppt_x</p:attrName>
                                          <p:attrName>ppt_y</p:attrName>
                                        </p:attrNameLst>
                                      </p:cBhvr>
                                      <p:rCtr x="1862" y="-2060"/>
                                    </p:animMotion>
                                  </p:childTnLst>
                                </p:cTn>
                              </p:par>
                              <p:par>
                                <p:cTn id="50" presetID="22" presetClass="entr" presetSubtype="8" fill="hold" grpId="0" nodeType="withEffect">
                                  <p:stCondLst>
                                    <p:cond delay="1500"/>
                                  </p:stCondLst>
                                  <p:childTnLst>
                                    <p:set>
                                      <p:cBhvr>
                                        <p:cTn id="51" dur="1" fill="hold">
                                          <p:stCondLst>
                                            <p:cond delay="0"/>
                                          </p:stCondLst>
                                        </p:cTn>
                                        <p:tgtEl>
                                          <p:spTgt spid="44"/>
                                        </p:tgtEl>
                                        <p:attrNameLst>
                                          <p:attrName>style.visibility</p:attrName>
                                        </p:attrNameLst>
                                      </p:cBhvr>
                                      <p:to>
                                        <p:strVal val="visible"/>
                                      </p:to>
                                    </p:set>
                                    <p:animEffect transition="in" filter="wipe(left)">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2" grpId="0"/>
      <p:bldP spid="36" grpId="0"/>
      <p:bldP spid="40"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436284"/>
            <a:ext cx="185659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染色质</a:t>
            </a:r>
            <a:r>
              <a:rPr lang="en-US" altLang="zh-CN" sz="2000" b="1" dirty="0">
                <a:solidFill>
                  <a:prstClr val="black"/>
                </a:solidFill>
                <a:latin typeface="微软雅黑" pitchFamily="34" charset="-122"/>
                <a:ea typeface="微软雅黑" pitchFamily="34" charset="-122"/>
              </a:rPr>
              <a:t>DNA</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3215337"/>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染色质蛋白</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 name="TextBox 25"/>
          <p:cNvSpPr txBox="1"/>
          <p:nvPr/>
        </p:nvSpPr>
        <p:spPr>
          <a:xfrm>
            <a:off x="5121256" y="3994390"/>
            <a:ext cx="124264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核小体</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染色质</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染色质组装</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2" name="TextBox 25">
            <a:extLst>
              <a:ext uri="{FF2B5EF4-FFF2-40B4-BE49-F238E27FC236}">
                <a16:creationId xmlns:a16="http://schemas.microsoft.com/office/drawing/2014/main" id="{43C1589B-15CF-451D-A682-A8B966EBC55A}"/>
              </a:ext>
            </a:extLst>
          </p:cNvPr>
          <p:cNvSpPr txBox="1"/>
          <p:nvPr/>
        </p:nvSpPr>
        <p:spPr>
          <a:xfrm>
            <a:off x="5121256" y="5552496"/>
            <a:ext cx="1755609"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染色质类型</a:t>
            </a:r>
          </a:p>
        </p:txBody>
      </p:sp>
      <p:pic>
        <p:nvPicPr>
          <p:cNvPr id="13" name="图片 1">
            <a:extLst>
              <a:ext uri="{FF2B5EF4-FFF2-40B4-BE49-F238E27FC236}">
                <a16:creationId xmlns:a16="http://schemas.microsoft.com/office/drawing/2014/main" id="{FD08550F-DBEE-42B5-B26F-EF6600BE6E9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905574" y="2054500"/>
            <a:ext cx="428642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479108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E750B-79A6-4F09-887F-36433D3F5574}"/>
              </a:ext>
            </a:extLst>
          </p:cNvPr>
          <p:cNvSpPr>
            <a:spLocks noGrp="1"/>
          </p:cNvSpPr>
          <p:nvPr>
            <p:ph type="title"/>
          </p:nvPr>
        </p:nvSpPr>
        <p:spPr/>
        <p:txBody>
          <a:bodyPr/>
          <a:lstStyle/>
          <a:p>
            <a:r>
              <a:rPr lang="zh-CN" altLang="en-US" dirty="0"/>
              <a:t>染色质 （</a:t>
            </a:r>
            <a:r>
              <a:rPr lang="en-US" altLang="zh-CN" dirty="0"/>
              <a:t>chromatin</a:t>
            </a:r>
            <a:r>
              <a:rPr lang="zh-CN" altLang="en-US" dirty="0"/>
              <a:t>）</a:t>
            </a:r>
          </a:p>
        </p:txBody>
      </p:sp>
      <p:sp>
        <p:nvSpPr>
          <p:cNvPr id="3" name="内容占位符 2">
            <a:extLst>
              <a:ext uri="{FF2B5EF4-FFF2-40B4-BE49-F238E27FC236}">
                <a16:creationId xmlns:a16="http://schemas.microsoft.com/office/drawing/2014/main" id="{447B8A7B-0247-4F58-A132-7B367606C944}"/>
              </a:ext>
            </a:extLst>
          </p:cNvPr>
          <p:cNvSpPr>
            <a:spLocks noGrp="1"/>
          </p:cNvSpPr>
          <p:nvPr>
            <p:ph idx="1"/>
          </p:nvPr>
        </p:nvSpPr>
        <p:spPr>
          <a:xfrm>
            <a:off x="824366" y="1219200"/>
            <a:ext cx="4814434" cy="5435604"/>
          </a:xfrm>
        </p:spPr>
        <p:txBody>
          <a:bodyPr>
            <a:normAutofit/>
          </a:bodyPr>
          <a:lstStyle/>
          <a:p>
            <a:pPr>
              <a:lnSpc>
                <a:spcPct val="150000"/>
              </a:lnSpc>
              <a:spcAft>
                <a:spcPts val="600"/>
              </a:spcAft>
            </a:pPr>
            <a:r>
              <a:rPr lang="zh-CN" altLang="en-US" sz="2000" dirty="0"/>
              <a:t>间期细胞核内由</a:t>
            </a:r>
            <a:r>
              <a:rPr lang="en-US" altLang="zh-CN" sz="2000" b="1" dirty="0">
                <a:solidFill>
                  <a:srgbClr val="0033CC"/>
                </a:solidFill>
              </a:rPr>
              <a:t>DNA</a:t>
            </a:r>
            <a:r>
              <a:rPr lang="zh-CN" altLang="en-US" sz="2000" dirty="0"/>
              <a:t>、</a:t>
            </a:r>
            <a:r>
              <a:rPr lang="zh-CN" altLang="en-US" sz="2000" b="1" dirty="0">
                <a:solidFill>
                  <a:srgbClr val="0033CC"/>
                </a:solidFill>
              </a:rPr>
              <a:t>组蛋白</a:t>
            </a:r>
            <a:r>
              <a:rPr lang="zh-CN" altLang="en-US" sz="2000" dirty="0"/>
              <a:t>、</a:t>
            </a:r>
            <a:r>
              <a:rPr lang="zh-CN" altLang="en-US" sz="2000" b="1" dirty="0">
                <a:solidFill>
                  <a:srgbClr val="0033CC"/>
                </a:solidFill>
              </a:rPr>
              <a:t>非组蛋白</a:t>
            </a:r>
            <a:r>
              <a:rPr lang="zh-CN" altLang="en-US" sz="2000" dirty="0"/>
              <a:t>及</a:t>
            </a:r>
            <a:r>
              <a:rPr lang="zh-CN" altLang="en-US" sz="2000" b="1" dirty="0">
                <a:solidFill>
                  <a:srgbClr val="0033CC"/>
                </a:solidFill>
              </a:rPr>
              <a:t>少量</a:t>
            </a:r>
            <a:r>
              <a:rPr lang="en-US" altLang="zh-CN" sz="2000" b="1" dirty="0">
                <a:solidFill>
                  <a:srgbClr val="0033CC"/>
                </a:solidFill>
              </a:rPr>
              <a:t>RNA </a:t>
            </a:r>
            <a:r>
              <a:rPr lang="zh-CN" altLang="en-US" sz="2000" dirty="0"/>
              <a:t>组成的线性复合结构，是间期细胞遗传物质存在的形式</a:t>
            </a:r>
            <a:endParaRPr lang="en-US" altLang="zh-CN" sz="2000" dirty="0"/>
          </a:p>
          <a:p>
            <a:pPr>
              <a:lnSpc>
                <a:spcPct val="150000"/>
              </a:lnSpc>
              <a:spcAft>
                <a:spcPts val="600"/>
              </a:spcAft>
            </a:pPr>
            <a:r>
              <a:rPr lang="zh-CN" altLang="en-US" sz="2000" b="1" dirty="0">
                <a:solidFill>
                  <a:srgbClr val="0033CC"/>
                </a:solidFill>
              </a:rPr>
              <a:t>细胞内基因存在与发挥功能的结构基础</a:t>
            </a:r>
            <a:endParaRPr lang="en-US" altLang="zh-CN" sz="2000" b="1" dirty="0">
              <a:solidFill>
                <a:srgbClr val="0033CC"/>
              </a:solidFill>
            </a:endParaRPr>
          </a:p>
          <a:p>
            <a:pPr>
              <a:lnSpc>
                <a:spcPct val="150000"/>
              </a:lnSpc>
              <a:spcAft>
                <a:spcPts val="600"/>
              </a:spcAft>
            </a:pPr>
            <a:r>
              <a:rPr lang="zh-CN" altLang="en-US" sz="2000" b="1" dirty="0">
                <a:solidFill>
                  <a:srgbClr val="0033CC"/>
                </a:solidFill>
              </a:rPr>
              <a:t>与基因组直接相关的细胞活动都是在染色质水平进行</a:t>
            </a:r>
            <a:r>
              <a:rPr lang="zh-CN" altLang="en-US" sz="2000" dirty="0"/>
              <a:t>，如</a:t>
            </a:r>
            <a:r>
              <a:rPr lang="en-US" altLang="zh-CN" sz="2000" dirty="0"/>
              <a:t>DNA </a:t>
            </a:r>
            <a:r>
              <a:rPr lang="zh-CN" altLang="en-US" sz="2000" dirty="0"/>
              <a:t>复制、基因转录、同源重组、</a:t>
            </a:r>
            <a:r>
              <a:rPr lang="en-US" altLang="zh-CN" sz="2000" dirty="0"/>
              <a:t>DNA </a:t>
            </a:r>
            <a:r>
              <a:rPr lang="zh-CN" altLang="en-US" sz="2000" dirty="0"/>
              <a:t>修复，包括转录偶联的修复（</a:t>
            </a:r>
            <a:r>
              <a:rPr lang="en-US" altLang="zh-CN" sz="2000" dirty="0"/>
              <a:t>transcription coupled repair</a:t>
            </a:r>
            <a:r>
              <a:rPr lang="zh-CN" altLang="en-US" sz="2000" dirty="0"/>
              <a:t>）以及</a:t>
            </a:r>
            <a:r>
              <a:rPr lang="en-US" altLang="zh-CN" sz="2000" dirty="0"/>
              <a:t>DNA </a:t>
            </a:r>
            <a:r>
              <a:rPr lang="zh-CN" altLang="en-US" sz="2000" dirty="0"/>
              <a:t>和组蛋白的各种修饰</a:t>
            </a:r>
          </a:p>
        </p:txBody>
      </p:sp>
      <p:sp>
        <p:nvSpPr>
          <p:cNvPr id="5" name="矩形 4">
            <a:extLst>
              <a:ext uri="{FF2B5EF4-FFF2-40B4-BE49-F238E27FC236}">
                <a16:creationId xmlns:a16="http://schemas.microsoft.com/office/drawing/2014/main" id="{E72A6040-E102-4977-A98B-5C65FAF297D4}"/>
              </a:ext>
            </a:extLst>
          </p:cNvPr>
          <p:cNvSpPr/>
          <p:nvPr/>
        </p:nvSpPr>
        <p:spPr>
          <a:xfrm>
            <a:off x="6553202" y="6133068"/>
            <a:ext cx="5405647"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9-7 DNA </a:t>
            </a:r>
            <a:r>
              <a:rPr lang="zh-CN" altLang="en-US" sz="1600" b="1" dirty="0">
                <a:solidFill>
                  <a:srgbClr val="0033CC"/>
                </a:solidFill>
                <a:latin typeface="Arial" panose="020B0604020202020204" pitchFamily="34" charset="0"/>
                <a:ea typeface="微软雅黑" panose="020B0503020204020204" pitchFamily="34" charset="-122"/>
              </a:rPr>
              <a:t>复制、转录和重组都是在染色质水平进行</a:t>
            </a:r>
          </a:p>
        </p:txBody>
      </p:sp>
      <p:pic>
        <p:nvPicPr>
          <p:cNvPr id="7" name="图片 6">
            <a:extLst>
              <a:ext uri="{FF2B5EF4-FFF2-40B4-BE49-F238E27FC236}">
                <a16:creationId xmlns:a16="http://schemas.microsoft.com/office/drawing/2014/main" id="{300DE2F9-4CFF-4EAE-B42A-6CF6F859DDC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51408" y="1368132"/>
            <a:ext cx="4609234" cy="4320000"/>
          </a:xfrm>
          <a:prstGeom prst="rect">
            <a:avLst/>
          </a:prstGeom>
        </p:spPr>
      </p:pic>
    </p:spTree>
    <p:extLst>
      <p:ext uri="{BB962C8B-B14F-4D97-AF65-F5344CB8AC3E}">
        <p14:creationId xmlns:p14="http://schemas.microsoft.com/office/powerpoint/2010/main" val="1541202200"/>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CEDABD-451C-4ED2-BF25-B68A580C73BF}"/>
              </a:ext>
            </a:extLst>
          </p:cNvPr>
          <p:cNvSpPr>
            <a:spLocks noGrp="1"/>
          </p:cNvSpPr>
          <p:nvPr>
            <p:ph type="title"/>
          </p:nvPr>
        </p:nvSpPr>
        <p:spPr/>
        <p:txBody>
          <a:bodyPr/>
          <a:lstStyle/>
          <a:p>
            <a:r>
              <a:rPr lang="zh-CN" altLang="en-US" dirty="0"/>
              <a:t>一、染色质</a:t>
            </a:r>
            <a:r>
              <a:rPr lang="en-US" altLang="zh-CN" dirty="0"/>
              <a:t>DNA</a:t>
            </a:r>
            <a:r>
              <a:rPr lang="en-US" altLang="zh-CN" dirty="0">
                <a:solidFill>
                  <a:srgbClr val="0033CC"/>
                </a:solidFill>
              </a:rPr>
              <a:t>——</a:t>
            </a:r>
            <a:r>
              <a:rPr lang="zh-CN" altLang="en-US" dirty="0">
                <a:solidFill>
                  <a:srgbClr val="0033CC"/>
                </a:solidFill>
              </a:rPr>
              <a:t>基因组大小比较</a:t>
            </a:r>
          </a:p>
        </p:txBody>
      </p:sp>
      <p:sp>
        <p:nvSpPr>
          <p:cNvPr id="3" name="内容占位符 2">
            <a:extLst>
              <a:ext uri="{FF2B5EF4-FFF2-40B4-BE49-F238E27FC236}">
                <a16:creationId xmlns:a16="http://schemas.microsoft.com/office/drawing/2014/main" id="{5CF21C2D-AAF8-4D20-A966-EC1C2B7B868E}"/>
              </a:ext>
            </a:extLst>
          </p:cNvPr>
          <p:cNvSpPr>
            <a:spLocks noGrp="1"/>
          </p:cNvSpPr>
          <p:nvPr>
            <p:ph idx="1"/>
          </p:nvPr>
        </p:nvSpPr>
        <p:spPr/>
        <p:txBody>
          <a:bodyPr>
            <a:normAutofit/>
          </a:bodyPr>
          <a:lstStyle/>
          <a:p>
            <a:pPr>
              <a:spcAft>
                <a:spcPts val="600"/>
              </a:spcAft>
            </a:pPr>
            <a:r>
              <a:rPr lang="zh-CN" altLang="en-US" sz="2000" b="1" dirty="0">
                <a:solidFill>
                  <a:srgbClr val="0033CC"/>
                </a:solidFill>
              </a:rPr>
              <a:t>基因组（</a:t>
            </a:r>
            <a:r>
              <a:rPr lang="en-US" altLang="zh-CN" sz="2000" b="1" dirty="0">
                <a:solidFill>
                  <a:srgbClr val="0033CC"/>
                </a:solidFill>
              </a:rPr>
              <a:t>genome</a:t>
            </a:r>
            <a:r>
              <a:rPr lang="zh-CN" altLang="en-US" sz="2000" b="1" dirty="0">
                <a:solidFill>
                  <a:srgbClr val="0033CC"/>
                </a:solidFill>
              </a:rPr>
              <a:t>）</a:t>
            </a:r>
            <a:r>
              <a:rPr lang="zh-CN" altLang="en-US" sz="2000" dirty="0"/>
              <a:t>：某一生物的细胞中储存于单倍染色体组中的总遗传信息</a:t>
            </a:r>
            <a:endParaRPr lang="en-US" altLang="zh-CN" sz="2000" dirty="0"/>
          </a:p>
          <a:p>
            <a:pPr>
              <a:spcAft>
                <a:spcPts val="600"/>
              </a:spcAft>
            </a:pPr>
            <a:r>
              <a:rPr lang="zh-CN" altLang="en-US" sz="2000" dirty="0"/>
              <a:t>真核生物基因组</a:t>
            </a:r>
            <a:r>
              <a:rPr lang="en-US" altLang="zh-CN" sz="2000" dirty="0"/>
              <a:t>DNA </a:t>
            </a:r>
            <a:r>
              <a:rPr lang="zh-CN" altLang="en-US" sz="2000" dirty="0"/>
              <a:t>的含量比原核生物高得多</a:t>
            </a:r>
            <a:endParaRPr lang="en-US" altLang="zh-CN" sz="2000" dirty="0"/>
          </a:p>
          <a:p>
            <a:pPr>
              <a:spcAft>
                <a:spcPts val="600"/>
              </a:spcAft>
            </a:pPr>
            <a:r>
              <a:rPr lang="zh-CN" altLang="en-US" sz="2000" dirty="0"/>
              <a:t>最小最简单的细胞支原体有迄今发现的能独立生活的有机体的最小基因组</a:t>
            </a:r>
          </a:p>
        </p:txBody>
      </p:sp>
      <p:pic>
        <p:nvPicPr>
          <p:cNvPr id="4" name="Picture 4" descr="figure 1-37">
            <a:extLst>
              <a:ext uri="{FF2B5EF4-FFF2-40B4-BE49-F238E27FC236}">
                <a16:creationId xmlns:a16="http://schemas.microsoft.com/office/drawing/2014/main" id="{6464A0BE-4F2D-4EAD-BD79-BDCF6484805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56460" y="2694804"/>
            <a:ext cx="6079080"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a:extLst>
              <a:ext uri="{FF2B5EF4-FFF2-40B4-BE49-F238E27FC236}">
                <a16:creationId xmlns:a16="http://schemas.microsoft.com/office/drawing/2014/main" id="{C6E980EE-2DF7-4901-9D73-243893C7BF75}"/>
              </a:ext>
            </a:extLst>
          </p:cNvPr>
          <p:cNvSpPr txBox="1">
            <a:spLocks noChangeArrowheads="1"/>
          </p:cNvSpPr>
          <p:nvPr/>
        </p:nvSpPr>
        <p:spPr bwMode="auto">
          <a:xfrm>
            <a:off x="3124200" y="659765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100" dirty="0">
                <a:ea typeface="宋体" panose="02010600030101010101" pitchFamily="2" charset="-122"/>
              </a:rPr>
              <a:t>Figure 1-37 </a:t>
            </a:r>
            <a:r>
              <a:rPr lang="en-US" altLang="zh-CN" sz="1100" i="1" dirty="0">
                <a:ea typeface="宋体" panose="02010600030101010101" pitchFamily="2" charset="-122"/>
              </a:rPr>
              <a:t> Molecular Biology of the Cell</a:t>
            </a:r>
            <a:r>
              <a:rPr lang="en-US" altLang="zh-CN" sz="1100" dirty="0">
                <a:ea typeface="宋体" panose="02010600030101010101" pitchFamily="2" charset="-122"/>
              </a:rPr>
              <a:t>, Fifth Edition (© Garland Science 2008)</a:t>
            </a:r>
          </a:p>
        </p:txBody>
      </p:sp>
    </p:spTree>
    <p:extLst>
      <p:ext uri="{BB962C8B-B14F-4D97-AF65-F5344CB8AC3E}">
        <p14:creationId xmlns:p14="http://schemas.microsoft.com/office/powerpoint/2010/main" val="3629338209"/>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CB340-C787-4440-AAAA-F794BB9EFF9F}"/>
              </a:ext>
            </a:extLst>
          </p:cNvPr>
          <p:cNvSpPr>
            <a:spLocks noGrp="1"/>
          </p:cNvSpPr>
          <p:nvPr>
            <p:ph type="title"/>
          </p:nvPr>
        </p:nvSpPr>
        <p:spPr/>
        <p:txBody>
          <a:bodyPr/>
          <a:lstStyle/>
          <a:p>
            <a:r>
              <a:rPr lang="zh-CN" altLang="en-US" dirty="0"/>
              <a:t>一、染色质</a:t>
            </a:r>
            <a:r>
              <a:rPr lang="en-US" altLang="zh-CN" dirty="0"/>
              <a:t>DNA</a:t>
            </a:r>
            <a:r>
              <a:rPr lang="en-US" altLang="zh-CN" dirty="0">
                <a:solidFill>
                  <a:srgbClr val="0033CC"/>
                </a:solidFill>
              </a:rPr>
              <a:t>——</a:t>
            </a:r>
            <a:r>
              <a:rPr lang="zh-CN" altLang="en-US" dirty="0">
                <a:solidFill>
                  <a:srgbClr val="0033CC"/>
                </a:solidFill>
              </a:rPr>
              <a:t>基因组</a:t>
            </a:r>
            <a:r>
              <a:rPr lang="en-US" altLang="zh-CN" dirty="0">
                <a:solidFill>
                  <a:srgbClr val="0033CC"/>
                </a:solidFill>
              </a:rPr>
              <a:t>DNA </a:t>
            </a:r>
            <a:r>
              <a:rPr lang="zh-CN" altLang="en-US" dirty="0">
                <a:solidFill>
                  <a:srgbClr val="0033CC"/>
                </a:solidFill>
              </a:rPr>
              <a:t>类型</a:t>
            </a:r>
            <a:endParaRPr lang="zh-CN" altLang="en-US" dirty="0"/>
          </a:p>
        </p:txBody>
      </p:sp>
      <p:sp>
        <p:nvSpPr>
          <p:cNvPr id="8" name="内容占位符 7">
            <a:extLst>
              <a:ext uri="{FF2B5EF4-FFF2-40B4-BE49-F238E27FC236}">
                <a16:creationId xmlns:a16="http://schemas.microsoft.com/office/drawing/2014/main" id="{C79CE986-98DE-42F1-818D-EEDE647D4159}"/>
              </a:ext>
            </a:extLst>
          </p:cNvPr>
          <p:cNvSpPr>
            <a:spLocks noGrp="1"/>
          </p:cNvSpPr>
          <p:nvPr>
            <p:ph idx="1"/>
          </p:nvPr>
        </p:nvSpPr>
        <p:spPr/>
        <p:txBody>
          <a:bodyPr>
            <a:normAutofit/>
          </a:bodyPr>
          <a:lstStyle/>
          <a:p>
            <a:pPr>
              <a:lnSpc>
                <a:spcPct val="150000"/>
              </a:lnSpc>
              <a:spcAft>
                <a:spcPts val="600"/>
              </a:spcAft>
            </a:pPr>
            <a:r>
              <a:rPr lang="zh-CN" altLang="en-US" sz="2000" dirty="0"/>
              <a:t>蛋白编码序列（</a:t>
            </a:r>
            <a:r>
              <a:rPr lang="en-US" altLang="zh-CN" sz="2000" dirty="0"/>
              <a:t>1.5%</a:t>
            </a:r>
            <a:r>
              <a:rPr lang="zh-CN" altLang="en-US" sz="2000" dirty="0"/>
              <a:t>）</a:t>
            </a:r>
            <a:endParaRPr lang="en-US" altLang="zh-CN" sz="2000" dirty="0"/>
          </a:p>
          <a:p>
            <a:pPr>
              <a:lnSpc>
                <a:spcPct val="150000"/>
              </a:lnSpc>
              <a:spcAft>
                <a:spcPts val="600"/>
              </a:spcAft>
            </a:pPr>
            <a:r>
              <a:rPr lang="zh-CN" altLang="en-US" sz="2000" dirty="0"/>
              <a:t>编码</a:t>
            </a:r>
            <a:r>
              <a:rPr lang="en-US" altLang="zh-CN" sz="2000" dirty="0"/>
              <a:t>rRNA</a:t>
            </a:r>
            <a:r>
              <a:rPr lang="zh-CN" altLang="en-US" sz="2000" dirty="0"/>
              <a:t>、</a:t>
            </a:r>
            <a:r>
              <a:rPr lang="en-US" altLang="zh-CN" sz="2000" dirty="0"/>
              <a:t>tRNA</a:t>
            </a:r>
            <a:r>
              <a:rPr lang="zh-CN" altLang="en-US" sz="2000" dirty="0"/>
              <a:t>、</a:t>
            </a:r>
            <a:r>
              <a:rPr lang="en-US" altLang="zh-CN" sz="2000" dirty="0"/>
              <a:t>snRNA</a:t>
            </a:r>
            <a:r>
              <a:rPr lang="zh-CN" altLang="en-US" sz="2000" dirty="0"/>
              <a:t>和组蛋白的串联重复序列</a:t>
            </a:r>
            <a:endParaRPr lang="en-US" altLang="zh-CN" sz="2000" dirty="0"/>
          </a:p>
          <a:p>
            <a:pPr>
              <a:lnSpc>
                <a:spcPct val="150000"/>
              </a:lnSpc>
              <a:spcAft>
                <a:spcPts val="600"/>
              </a:spcAft>
            </a:pPr>
            <a:r>
              <a:rPr lang="zh-CN" altLang="en-US" sz="2000" dirty="0"/>
              <a:t>含有重复序列的</a:t>
            </a:r>
            <a:r>
              <a:rPr lang="en-US" altLang="zh-CN" sz="2000" dirty="0"/>
              <a:t>DNA</a:t>
            </a:r>
          </a:p>
          <a:p>
            <a:pPr>
              <a:lnSpc>
                <a:spcPct val="150000"/>
              </a:lnSpc>
              <a:spcAft>
                <a:spcPts val="600"/>
              </a:spcAft>
            </a:pPr>
            <a:r>
              <a:rPr lang="zh-CN" altLang="en-US" sz="2000" dirty="0"/>
              <a:t>未分类的间隔</a:t>
            </a:r>
            <a:r>
              <a:rPr lang="en-US" altLang="zh-CN" sz="2000" dirty="0"/>
              <a:t>DNA</a:t>
            </a:r>
            <a:endParaRPr lang="zh-CN" altLang="en-US" sz="2000" dirty="0"/>
          </a:p>
        </p:txBody>
      </p:sp>
      <p:pic>
        <p:nvPicPr>
          <p:cNvPr id="7" name="内容占位符 4">
            <a:extLst>
              <a:ext uri="{FF2B5EF4-FFF2-40B4-BE49-F238E27FC236}">
                <a16:creationId xmlns:a16="http://schemas.microsoft.com/office/drawing/2014/main" id="{4B642CAE-B41F-41D7-8024-DCD9FDDE75F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407" y="3978000"/>
            <a:ext cx="12121185" cy="2880000"/>
          </a:xfrm>
          <a:prstGeom prst="rect">
            <a:avLst/>
          </a:prstGeom>
        </p:spPr>
      </p:pic>
    </p:spTree>
    <p:extLst>
      <p:ext uri="{BB962C8B-B14F-4D97-AF65-F5344CB8AC3E}">
        <p14:creationId xmlns:p14="http://schemas.microsoft.com/office/powerpoint/2010/main" val="1680286070"/>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2304C-E96E-40B4-B733-AD7D3542AA01}"/>
              </a:ext>
            </a:extLst>
          </p:cNvPr>
          <p:cNvSpPr>
            <a:spLocks noGrp="1"/>
          </p:cNvSpPr>
          <p:nvPr>
            <p:ph type="title"/>
          </p:nvPr>
        </p:nvSpPr>
        <p:spPr/>
        <p:txBody>
          <a:bodyPr>
            <a:normAutofit/>
          </a:bodyPr>
          <a:lstStyle/>
          <a:p>
            <a:r>
              <a:rPr lang="en-US" altLang="zh-CN" dirty="0"/>
              <a:t>DNA </a:t>
            </a:r>
            <a:r>
              <a:rPr lang="zh-CN" altLang="en-US" dirty="0"/>
              <a:t>二级结构构型</a:t>
            </a:r>
          </a:p>
        </p:txBody>
      </p:sp>
      <p:sp>
        <p:nvSpPr>
          <p:cNvPr id="3" name="内容占位符 2">
            <a:extLst>
              <a:ext uri="{FF2B5EF4-FFF2-40B4-BE49-F238E27FC236}">
                <a16:creationId xmlns:a16="http://schemas.microsoft.com/office/drawing/2014/main" id="{6776D325-5B42-470E-8B23-788DCB6227C5}"/>
              </a:ext>
            </a:extLst>
          </p:cNvPr>
          <p:cNvSpPr>
            <a:spLocks noGrp="1"/>
          </p:cNvSpPr>
          <p:nvPr>
            <p:ph idx="1"/>
          </p:nvPr>
        </p:nvSpPr>
        <p:spPr/>
        <p:txBody>
          <a:bodyPr>
            <a:normAutofit/>
          </a:bodyPr>
          <a:lstStyle/>
          <a:p>
            <a:pPr>
              <a:lnSpc>
                <a:spcPts val="3000"/>
              </a:lnSpc>
            </a:pPr>
            <a:r>
              <a:rPr lang="en-US" altLang="zh-CN" sz="2000" b="1" dirty="0">
                <a:solidFill>
                  <a:srgbClr val="0033CC"/>
                </a:solidFill>
              </a:rPr>
              <a:t>DNA</a:t>
            </a:r>
            <a:r>
              <a:rPr lang="zh-CN" altLang="en-US" sz="2000" b="1" dirty="0">
                <a:solidFill>
                  <a:srgbClr val="0033CC"/>
                </a:solidFill>
              </a:rPr>
              <a:t>二级结构：</a:t>
            </a:r>
            <a:r>
              <a:rPr lang="zh-CN" altLang="en-US" sz="2000" dirty="0"/>
              <a:t>两条多核苷酸链反向平行盘绕所生成的双螺旋结构</a:t>
            </a:r>
            <a:endParaRPr lang="en-US" altLang="zh-CN" sz="2000" dirty="0"/>
          </a:p>
          <a:p>
            <a:pPr>
              <a:lnSpc>
                <a:spcPts val="3000"/>
              </a:lnSpc>
            </a:pPr>
            <a:r>
              <a:rPr lang="zh-CN" altLang="en-US" sz="2000" dirty="0"/>
              <a:t>分</a:t>
            </a:r>
            <a:r>
              <a:rPr lang="en-US" altLang="zh-CN" sz="2000" dirty="0"/>
              <a:t>3 </a:t>
            </a:r>
            <a:r>
              <a:rPr lang="zh-CN" altLang="en-US" sz="2000" dirty="0"/>
              <a:t>种：</a:t>
            </a:r>
            <a:r>
              <a:rPr lang="en-US" altLang="zh-CN" sz="2000" b="1" dirty="0">
                <a:solidFill>
                  <a:srgbClr val="0033CC"/>
                </a:solidFill>
              </a:rPr>
              <a:t>B </a:t>
            </a:r>
            <a:r>
              <a:rPr lang="zh-CN" altLang="en-US" sz="2000" b="1" dirty="0">
                <a:solidFill>
                  <a:srgbClr val="0033CC"/>
                </a:solidFill>
              </a:rPr>
              <a:t>型</a:t>
            </a:r>
            <a:r>
              <a:rPr lang="en-US" altLang="zh-CN" sz="2000" b="1" dirty="0">
                <a:solidFill>
                  <a:srgbClr val="0033CC"/>
                </a:solidFill>
              </a:rPr>
              <a:t>DNA</a:t>
            </a:r>
            <a:r>
              <a:rPr lang="zh-CN" altLang="en-US" sz="2000" dirty="0"/>
              <a:t>（右手双螺旋），“经典”的</a:t>
            </a:r>
            <a:r>
              <a:rPr lang="en-US" altLang="zh-CN" sz="2000" dirty="0"/>
              <a:t>Watson-Crick </a:t>
            </a:r>
            <a:r>
              <a:rPr lang="zh-CN" altLang="en-US" sz="2000" dirty="0"/>
              <a:t>结构；</a:t>
            </a:r>
            <a:r>
              <a:rPr lang="en-US" altLang="zh-CN" sz="2000" b="1" dirty="0">
                <a:solidFill>
                  <a:srgbClr val="0033CC"/>
                </a:solidFill>
              </a:rPr>
              <a:t>A </a:t>
            </a:r>
            <a:r>
              <a:rPr lang="zh-CN" altLang="en-US" sz="2000" b="1" dirty="0">
                <a:solidFill>
                  <a:srgbClr val="0033CC"/>
                </a:solidFill>
              </a:rPr>
              <a:t>型</a:t>
            </a:r>
            <a:r>
              <a:rPr lang="en-US" altLang="zh-CN" sz="2000" b="1" dirty="0">
                <a:solidFill>
                  <a:srgbClr val="0033CC"/>
                </a:solidFill>
              </a:rPr>
              <a:t>DNA</a:t>
            </a:r>
            <a:r>
              <a:rPr lang="zh-CN" altLang="en-US" sz="2000" dirty="0"/>
              <a:t>（</a:t>
            </a:r>
            <a:r>
              <a:rPr lang="en-US" altLang="zh-CN" sz="2000" dirty="0"/>
              <a:t>B </a:t>
            </a:r>
            <a:r>
              <a:rPr lang="zh-CN" altLang="en-US" sz="2000" dirty="0"/>
              <a:t>型</a:t>
            </a:r>
            <a:r>
              <a:rPr lang="en-US" altLang="zh-CN" sz="2000" dirty="0"/>
              <a:t>DNA </a:t>
            </a:r>
            <a:r>
              <a:rPr lang="zh-CN" altLang="en-US" sz="2000" dirty="0"/>
              <a:t>变构形式，右手双螺旋）；</a:t>
            </a:r>
            <a:r>
              <a:rPr lang="en-US" altLang="zh-CN" sz="2000" b="1" dirty="0">
                <a:solidFill>
                  <a:srgbClr val="0033CC"/>
                </a:solidFill>
              </a:rPr>
              <a:t>Z </a:t>
            </a:r>
            <a:r>
              <a:rPr lang="zh-CN" altLang="en-US" sz="2000" b="1" dirty="0">
                <a:solidFill>
                  <a:srgbClr val="0033CC"/>
                </a:solidFill>
              </a:rPr>
              <a:t>型</a:t>
            </a:r>
            <a:r>
              <a:rPr lang="en-US" altLang="zh-CN" sz="2000" b="1" dirty="0">
                <a:solidFill>
                  <a:srgbClr val="0033CC"/>
                </a:solidFill>
              </a:rPr>
              <a:t>DNA</a:t>
            </a:r>
            <a:r>
              <a:rPr lang="zh-CN" altLang="en-US" sz="2000" b="1" dirty="0">
                <a:solidFill>
                  <a:srgbClr val="0033CC"/>
                </a:solidFill>
              </a:rPr>
              <a:t> </a:t>
            </a:r>
            <a:r>
              <a:rPr lang="zh-CN" altLang="en-US" sz="2000" dirty="0"/>
              <a:t>（</a:t>
            </a:r>
            <a:r>
              <a:rPr lang="en-US" altLang="zh-CN" sz="2000" dirty="0"/>
              <a:t>B </a:t>
            </a:r>
            <a:r>
              <a:rPr lang="zh-CN" altLang="en-US" sz="2000" dirty="0"/>
              <a:t>型</a:t>
            </a:r>
            <a:r>
              <a:rPr lang="en-US" altLang="zh-CN" sz="2000" dirty="0"/>
              <a:t>DNA </a:t>
            </a:r>
            <a:r>
              <a:rPr lang="zh-CN" altLang="en-US" sz="2000" dirty="0"/>
              <a:t>变构形式，左手螺旋）</a:t>
            </a:r>
            <a:endParaRPr lang="en-US" altLang="zh-CN" sz="2000" dirty="0"/>
          </a:p>
          <a:p>
            <a:pPr>
              <a:lnSpc>
                <a:spcPts val="3000"/>
              </a:lnSpc>
            </a:pPr>
            <a:r>
              <a:rPr lang="zh-CN" altLang="en-US" sz="2000" dirty="0"/>
              <a:t>大沟的特征在遗传信息表达过程中起关键作用</a:t>
            </a:r>
          </a:p>
        </p:txBody>
      </p:sp>
      <p:pic>
        <p:nvPicPr>
          <p:cNvPr id="4" name="图片 3">
            <a:extLst>
              <a:ext uri="{FF2B5EF4-FFF2-40B4-BE49-F238E27FC236}">
                <a16:creationId xmlns:a16="http://schemas.microsoft.com/office/drawing/2014/main" id="{12CC3407-6770-44B5-B206-B0D6ACF9C2B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34180" y="3171179"/>
            <a:ext cx="552364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352351"/>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441667D2-A5F7-4FFD-9AFA-273019B8C77C}"/>
              </a:ext>
            </a:extLst>
          </p:cNvPr>
          <p:cNvSpPr>
            <a:spLocks noGrp="1"/>
          </p:cNvSpPr>
          <p:nvPr>
            <p:ph type="title"/>
          </p:nvPr>
        </p:nvSpPr>
        <p:spPr/>
        <p:txBody>
          <a:bodyPr/>
          <a:lstStyle/>
          <a:p>
            <a:pPr algn="l"/>
            <a:r>
              <a:rPr lang="zh-CN" altLang="en-US" dirty="0"/>
              <a:t>二、染色质蛋白</a:t>
            </a:r>
            <a:endParaRPr lang="zh-CN" altLang="en-US" dirty="0">
              <a:solidFill>
                <a:srgbClr val="FFFF00"/>
              </a:solidFill>
            </a:endParaRPr>
          </a:p>
        </p:txBody>
      </p:sp>
      <p:sp>
        <p:nvSpPr>
          <p:cNvPr id="49155" name="内容占位符 1">
            <a:extLst>
              <a:ext uri="{FF2B5EF4-FFF2-40B4-BE49-F238E27FC236}">
                <a16:creationId xmlns:a16="http://schemas.microsoft.com/office/drawing/2014/main" id="{F84B2DD1-47E0-446D-89BA-DA3B1DFE354C}"/>
              </a:ext>
            </a:extLst>
          </p:cNvPr>
          <p:cNvSpPr>
            <a:spLocks noGrp="1"/>
          </p:cNvSpPr>
          <p:nvPr>
            <p:ph idx="1"/>
          </p:nvPr>
        </p:nvSpPr>
        <p:spPr/>
        <p:txBody>
          <a:bodyPr/>
          <a:lstStyle/>
          <a:p>
            <a:pPr>
              <a:lnSpc>
                <a:spcPct val="150000"/>
              </a:lnSpc>
              <a:spcBef>
                <a:spcPts val="1195"/>
              </a:spcBef>
              <a:spcAft>
                <a:spcPts val="1195"/>
              </a:spcAft>
            </a:pPr>
            <a:r>
              <a:rPr lang="zh-CN" altLang="en-US" sz="2389" b="1" dirty="0">
                <a:solidFill>
                  <a:srgbClr val="0033CC"/>
                </a:solidFill>
              </a:rPr>
              <a:t>组蛋白（</a:t>
            </a:r>
            <a:r>
              <a:rPr lang="en-US" altLang="zh-CN" sz="2389" b="1" dirty="0">
                <a:solidFill>
                  <a:srgbClr val="0033CC"/>
                </a:solidFill>
              </a:rPr>
              <a:t>histone</a:t>
            </a:r>
            <a:r>
              <a:rPr lang="zh-CN" altLang="en-US" sz="2389" b="1" dirty="0">
                <a:solidFill>
                  <a:srgbClr val="0033CC"/>
                </a:solidFill>
              </a:rPr>
              <a:t>）</a:t>
            </a:r>
            <a:endParaRPr lang="en-US" altLang="zh-CN" sz="2389" b="1" dirty="0">
              <a:solidFill>
                <a:srgbClr val="0033CC"/>
              </a:solidFill>
            </a:endParaRPr>
          </a:p>
          <a:p>
            <a:pPr lvl="1">
              <a:lnSpc>
                <a:spcPct val="150000"/>
              </a:lnSpc>
              <a:spcBef>
                <a:spcPts val="1195"/>
              </a:spcBef>
              <a:spcAft>
                <a:spcPts val="1195"/>
              </a:spcAft>
            </a:pPr>
            <a:r>
              <a:rPr lang="zh-CN" altLang="en-US" sz="1991" dirty="0"/>
              <a:t>与</a:t>
            </a:r>
            <a:r>
              <a:rPr lang="en-US" altLang="zh-CN" sz="1991" dirty="0"/>
              <a:t>DNA </a:t>
            </a:r>
            <a:r>
              <a:rPr lang="zh-CN" altLang="en-US" sz="1991" dirty="0"/>
              <a:t>结合没有序列特异性</a:t>
            </a:r>
            <a:endParaRPr lang="en-US" altLang="zh-CN" sz="1991" dirty="0"/>
          </a:p>
          <a:p>
            <a:pPr>
              <a:lnSpc>
                <a:spcPct val="150000"/>
              </a:lnSpc>
              <a:spcBef>
                <a:spcPts val="1195"/>
              </a:spcBef>
              <a:spcAft>
                <a:spcPts val="1195"/>
              </a:spcAft>
            </a:pPr>
            <a:r>
              <a:rPr lang="zh-CN" altLang="en-US" sz="2389" b="1" dirty="0">
                <a:solidFill>
                  <a:srgbClr val="0033CC"/>
                </a:solidFill>
              </a:rPr>
              <a:t>非组蛋白（</a:t>
            </a:r>
            <a:r>
              <a:rPr lang="en-US" altLang="zh-CN" sz="2389" b="1" dirty="0" err="1">
                <a:solidFill>
                  <a:srgbClr val="0033CC"/>
                </a:solidFill>
              </a:rPr>
              <a:t>nonhistone</a:t>
            </a:r>
            <a:r>
              <a:rPr lang="zh-CN" altLang="en-US" sz="2389" b="1" dirty="0">
                <a:solidFill>
                  <a:srgbClr val="0033CC"/>
                </a:solidFill>
              </a:rPr>
              <a:t>）</a:t>
            </a:r>
            <a:endParaRPr lang="en-US" altLang="zh-CN" sz="2389" b="1" dirty="0">
              <a:solidFill>
                <a:srgbClr val="0033CC"/>
              </a:solidFill>
            </a:endParaRPr>
          </a:p>
          <a:p>
            <a:pPr lvl="1">
              <a:lnSpc>
                <a:spcPct val="150000"/>
              </a:lnSpc>
              <a:spcBef>
                <a:spcPts val="1195"/>
              </a:spcBef>
              <a:spcAft>
                <a:spcPts val="1195"/>
              </a:spcAft>
            </a:pPr>
            <a:r>
              <a:rPr lang="zh-CN" altLang="en-US" sz="1991" dirty="0"/>
              <a:t>与特定 </a:t>
            </a:r>
            <a:r>
              <a:rPr lang="en-US" altLang="zh-CN" sz="1991" dirty="0"/>
              <a:t>DNA </a:t>
            </a:r>
            <a:r>
              <a:rPr lang="zh-CN" altLang="en-US" sz="1991" dirty="0"/>
              <a:t>序列或组蛋白相结合</a:t>
            </a:r>
          </a:p>
        </p:txBody>
      </p:sp>
      <p:pic>
        <p:nvPicPr>
          <p:cNvPr id="3" name="图片 2">
            <a:extLst>
              <a:ext uri="{FF2B5EF4-FFF2-40B4-BE49-F238E27FC236}">
                <a16:creationId xmlns:a16="http://schemas.microsoft.com/office/drawing/2014/main" id="{DE7CDFEA-3F8C-4396-8A43-76341BD32A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72844" y="1629000"/>
            <a:ext cx="5270817" cy="3600000"/>
          </a:xfrm>
          <a:prstGeom prst="rect">
            <a:avLst/>
          </a:prstGeom>
        </p:spPr>
      </p:pic>
    </p:spTree>
    <p:extLst>
      <p:ext uri="{BB962C8B-B14F-4D97-AF65-F5344CB8AC3E}">
        <p14:creationId xmlns:p14="http://schemas.microsoft.com/office/powerpoint/2010/main" val="3042685449"/>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F8317A67-1AB3-4BAE-91AF-1B38994F7571}"/>
              </a:ext>
            </a:extLst>
          </p:cNvPr>
          <p:cNvSpPr>
            <a:spLocks noGrp="1"/>
          </p:cNvSpPr>
          <p:nvPr>
            <p:ph type="title"/>
          </p:nvPr>
        </p:nvSpPr>
        <p:spPr/>
        <p:txBody>
          <a:bodyPr/>
          <a:lstStyle/>
          <a:p>
            <a:r>
              <a:rPr lang="zh-CN" altLang="en-US" dirty="0"/>
              <a:t>三、核小体（</a:t>
            </a:r>
            <a:r>
              <a:rPr lang="en-US" altLang="zh-CN" dirty="0"/>
              <a:t>nucleosome</a:t>
            </a:r>
            <a:r>
              <a:rPr lang="zh-CN" altLang="en-US" dirty="0"/>
              <a:t>）</a:t>
            </a:r>
            <a:endParaRPr lang="zh-CN" altLang="en-US" dirty="0">
              <a:solidFill>
                <a:srgbClr val="FFFF00"/>
              </a:solidFill>
            </a:endParaRPr>
          </a:p>
        </p:txBody>
      </p:sp>
      <p:sp>
        <p:nvSpPr>
          <p:cNvPr id="2" name="内容占位符 1">
            <a:extLst>
              <a:ext uri="{FF2B5EF4-FFF2-40B4-BE49-F238E27FC236}">
                <a16:creationId xmlns:a16="http://schemas.microsoft.com/office/drawing/2014/main" id="{9EAA65A4-6E9B-40E9-B998-095A727748B9}"/>
              </a:ext>
            </a:extLst>
          </p:cNvPr>
          <p:cNvSpPr>
            <a:spLocks noGrp="1"/>
          </p:cNvSpPr>
          <p:nvPr>
            <p:ph idx="1"/>
          </p:nvPr>
        </p:nvSpPr>
        <p:spPr/>
        <p:txBody>
          <a:bodyPr>
            <a:normAutofit/>
          </a:bodyPr>
          <a:lstStyle/>
          <a:p>
            <a:r>
              <a:rPr lang="zh-CN" altLang="en-US" sz="2000" b="1" dirty="0">
                <a:solidFill>
                  <a:srgbClr val="0033CC"/>
                </a:solidFill>
              </a:rPr>
              <a:t>核小体：</a:t>
            </a:r>
            <a:r>
              <a:rPr lang="zh-CN" altLang="en-US" sz="2000" dirty="0"/>
              <a:t>染色质组装的基本结构单位</a:t>
            </a:r>
            <a:endParaRPr lang="en-US" altLang="zh-CN" sz="2000" dirty="0"/>
          </a:p>
          <a:p>
            <a:endParaRPr lang="en-US" altLang="zh-CN" sz="2000" dirty="0"/>
          </a:p>
          <a:p>
            <a:r>
              <a:rPr lang="zh-CN" altLang="en-US" sz="2000" dirty="0"/>
              <a:t>染色质结构的“串珠”模型</a:t>
            </a:r>
          </a:p>
        </p:txBody>
      </p:sp>
      <p:pic>
        <p:nvPicPr>
          <p:cNvPr id="4" name="Picture 2" descr="figure 6-28">
            <a:extLst>
              <a:ext uri="{FF2B5EF4-FFF2-40B4-BE49-F238E27FC236}">
                <a16:creationId xmlns:a16="http://schemas.microsoft.com/office/drawing/2014/main" id="{6A20A631-1B93-47AC-8408-94B0759B46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4707" y="3547995"/>
            <a:ext cx="6242710" cy="2808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descr="9-8">
            <a:extLst>
              <a:ext uri="{FF2B5EF4-FFF2-40B4-BE49-F238E27FC236}">
                <a16:creationId xmlns:a16="http://schemas.microsoft.com/office/drawing/2014/main" id="{451FA260-6669-41DE-A2C7-05EFE318C5E1}"/>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8176771" y="3803525"/>
            <a:ext cx="3148992" cy="2184009"/>
          </a:xfrm>
          <a:prstGeom prst="rect">
            <a:avLst/>
          </a:prstGeom>
        </p:spPr>
      </p:pic>
      <p:sp>
        <p:nvSpPr>
          <p:cNvPr id="6" name="矩形 5">
            <a:extLst>
              <a:ext uri="{FF2B5EF4-FFF2-40B4-BE49-F238E27FC236}">
                <a16:creationId xmlns:a16="http://schemas.microsoft.com/office/drawing/2014/main" id="{58EE42AB-12B7-4370-8AF0-F34077B3C3A6}"/>
              </a:ext>
            </a:extLst>
          </p:cNvPr>
          <p:cNvSpPr/>
          <p:nvPr/>
        </p:nvSpPr>
        <p:spPr>
          <a:xfrm>
            <a:off x="7310535" y="6172200"/>
            <a:ext cx="4881465"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9-8 </a:t>
            </a:r>
            <a:r>
              <a:rPr lang="zh-CN" altLang="en-US" sz="1600" b="1" dirty="0">
                <a:solidFill>
                  <a:srgbClr val="0033CC"/>
                </a:solidFill>
                <a:latin typeface="Arial" panose="020B0604020202020204" pitchFamily="34" charset="0"/>
                <a:ea typeface="微软雅黑" panose="020B0503020204020204" pitchFamily="34" charset="-122"/>
              </a:rPr>
              <a:t>透射电镜显示串珠状</a:t>
            </a:r>
            <a:r>
              <a:rPr lang="en-US" altLang="zh-CN" sz="1600" b="1" dirty="0">
                <a:solidFill>
                  <a:srgbClr val="0033CC"/>
                </a:solidFill>
                <a:latin typeface="Arial" panose="020B0604020202020204" pitchFamily="34" charset="0"/>
                <a:ea typeface="微软雅黑" panose="020B0503020204020204" pitchFamily="34" charset="-122"/>
              </a:rPr>
              <a:t>11 nm </a:t>
            </a:r>
            <a:r>
              <a:rPr lang="zh-CN" altLang="en-US" sz="1600" b="1" dirty="0">
                <a:solidFill>
                  <a:srgbClr val="0033CC"/>
                </a:solidFill>
                <a:latin typeface="Arial" panose="020B0604020202020204" pitchFamily="34" charset="0"/>
                <a:ea typeface="微软雅黑" panose="020B0503020204020204" pitchFamily="34" charset="-122"/>
              </a:rPr>
              <a:t>的核小体结构</a:t>
            </a:r>
          </a:p>
        </p:txBody>
      </p:sp>
    </p:spTree>
    <p:extLst>
      <p:ext uri="{BB962C8B-B14F-4D97-AF65-F5344CB8AC3E}">
        <p14:creationId xmlns:p14="http://schemas.microsoft.com/office/powerpoint/2010/main" val="4259333372"/>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2">
            <a:extLst>
              <a:ext uri="{FF2B5EF4-FFF2-40B4-BE49-F238E27FC236}">
                <a16:creationId xmlns:a16="http://schemas.microsoft.com/office/drawing/2014/main" id="{DEA6959A-3891-4312-B4D0-898A9CDF4316}"/>
              </a:ext>
            </a:extLst>
          </p:cNvPr>
          <p:cNvSpPr>
            <a:spLocks noGrp="1"/>
          </p:cNvSpPr>
          <p:nvPr>
            <p:ph idx="1"/>
          </p:nvPr>
        </p:nvSpPr>
        <p:spPr>
          <a:xfrm>
            <a:off x="824366" y="1219200"/>
            <a:ext cx="4429278" cy="5435604"/>
          </a:xfrm>
        </p:spPr>
        <p:txBody>
          <a:bodyPr>
            <a:normAutofit/>
          </a:bodyPr>
          <a:lstStyle/>
          <a:p>
            <a:pPr>
              <a:lnSpc>
                <a:spcPct val="150000"/>
              </a:lnSpc>
            </a:pPr>
            <a:r>
              <a:rPr lang="zh-CN" altLang="en-US" sz="2000" dirty="0"/>
              <a:t>非特异性微球菌核酸酶（</a:t>
            </a:r>
            <a:r>
              <a:rPr lang="en-US" altLang="zh-CN" sz="2000" dirty="0"/>
              <a:t>micrococcal nuclease</a:t>
            </a:r>
            <a:r>
              <a:rPr lang="zh-CN" altLang="en-US" sz="2000" dirty="0"/>
              <a:t>）消化染色质，</a:t>
            </a:r>
            <a:r>
              <a:rPr lang="en-US" altLang="zh-CN" sz="2000" dirty="0"/>
              <a:t>DNA </a:t>
            </a:r>
            <a:r>
              <a:rPr lang="zh-CN" altLang="en-US" sz="2000" dirty="0"/>
              <a:t>被降解成约</a:t>
            </a:r>
            <a:r>
              <a:rPr lang="en-US" altLang="zh-CN" sz="2000" dirty="0"/>
              <a:t>200 bp </a:t>
            </a:r>
            <a:r>
              <a:rPr lang="zh-CN" altLang="en-US" sz="2000" dirty="0"/>
              <a:t>的片段</a:t>
            </a:r>
          </a:p>
        </p:txBody>
      </p:sp>
      <p:pic>
        <p:nvPicPr>
          <p:cNvPr id="59396" name="Picture 2">
            <a:extLst>
              <a:ext uri="{FF2B5EF4-FFF2-40B4-BE49-F238E27FC236}">
                <a16:creationId xmlns:a16="http://schemas.microsoft.com/office/drawing/2014/main" id="{35335F68-35C9-4C50-BE87-CAC6F818A58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1218804"/>
            <a:ext cx="5539257" cy="54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9582F63C-BA77-4A87-B864-221E9DE0321E}"/>
              </a:ext>
            </a:extLst>
          </p:cNvPr>
          <p:cNvSpPr>
            <a:spLocks noGrp="1"/>
          </p:cNvSpPr>
          <p:nvPr>
            <p:ph type="title"/>
          </p:nvPr>
        </p:nvSpPr>
        <p:spPr/>
        <p:txBody>
          <a:bodyPr/>
          <a:lstStyle/>
          <a:p>
            <a:r>
              <a:rPr lang="zh-CN" altLang="en-US" dirty="0"/>
              <a:t>（一）核小体的发现</a:t>
            </a:r>
          </a:p>
        </p:txBody>
      </p:sp>
    </p:spTree>
    <p:extLst>
      <p:ext uri="{BB962C8B-B14F-4D97-AF65-F5344CB8AC3E}">
        <p14:creationId xmlns:p14="http://schemas.microsoft.com/office/powerpoint/2010/main" val="1274181235"/>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内容占位符 2">
            <a:extLst>
              <a:ext uri="{FF2B5EF4-FFF2-40B4-BE49-F238E27FC236}">
                <a16:creationId xmlns:a16="http://schemas.microsoft.com/office/drawing/2014/main" id="{D2613880-1A6C-4715-B354-11629F00791E}"/>
              </a:ext>
            </a:extLst>
          </p:cNvPr>
          <p:cNvSpPr>
            <a:spLocks noGrp="1"/>
          </p:cNvSpPr>
          <p:nvPr>
            <p:ph idx="1"/>
          </p:nvPr>
        </p:nvSpPr>
        <p:spPr/>
        <p:txBody>
          <a:bodyPr>
            <a:normAutofit/>
          </a:bodyPr>
          <a:lstStyle/>
          <a:p>
            <a:r>
              <a:rPr lang="en-US" altLang="zh-CN" sz="2000" dirty="0"/>
              <a:t>X </a:t>
            </a:r>
            <a:r>
              <a:rPr lang="zh-CN" altLang="en-US" sz="2000" dirty="0"/>
              <a:t>射线晶体衍射揭示核小体三维结构</a:t>
            </a:r>
          </a:p>
          <a:p>
            <a:endParaRPr lang="zh-CN" altLang="en-US" sz="2000" dirty="0"/>
          </a:p>
        </p:txBody>
      </p:sp>
      <p:pic>
        <p:nvPicPr>
          <p:cNvPr id="60420" name="内容占位符 3" descr="imagepage9.JPG">
            <a:extLst>
              <a:ext uri="{FF2B5EF4-FFF2-40B4-BE49-F238E27FC236}">
                <a16:creationId xmlns:a16="http://schemas.microsoft.com/office/drawing/2014/main" id="{375D1A07-463B-40C8-8C85-4E1758242372}"/>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02963" y="2228380"/>
            <a:ext cx="7186074"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D8DB858-20D9-422B-8484-C3AFBC284E80}"/>
              </a:ext>
            </a:extLst>
          </p:cNvPr>
          <p:cNvSpPr/>
          <p:nvPr/>
        </p:nvSpPr>
        <p:spPr>
          <a:xfrm>
            <a:off x="351906" y="6035425"/>
            <a:ext cx="11488189"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9-9 </a:t>
            </a:r>
            <a:r>
              <a:rPr lang="zh-CN" altLang="en-US" sz="1600" b="1" dirty="0">
                <a:solidFill>
                  <a:srgbClr val="0033CC"/>
                </a:solidFill>
                <a:latin typeface="Arial" panose="020B0604020202020204" pitchFamily="34" charset="0"/>
                <a:ea typeface="微软雅黑" panose="020B0503020204020204" pitchFamily="34" charset="-122"/>
              </a:rPr>
              <a:t>由</a:t>
            </a:r>
            <a:r>
              <a:rPr lang="en-US" altLang="zh-CN" sz="1600" b="1" dirty="0">
                <a:solidFill>
                  <a:srgbClr val="0033CC"/>
                </a:solidFill>
                <a:latin typeface="Arial" panose="020B0604020202020204" pitchFamily="34" charset="0"/>
                <a:ea typeface="微软雅黑" panose="020B0503020204020204" pitchFamily="34" charset="-122"/>
              </a:rPr>
              <a:t>X </a:t>
            </a:r>
            <a:r>
              <a:rPr lang="zh-CN" altLang="en-US" sz="1600" b="1" dirty="0">
                <a:solidFill>
                  <a:srgbClr val="0033CC"/>
                </a:solidFill>
                <a:latin typeface="Arial" panose="020B0604020202020204" pitchFamily="34" charset="0"/>
                <a:ea typeface="微软雅黑" panose="020B0503020204020204" pitchFamily="34" charset="-122"/>
              </a:rPr>
              <a:t>射线晶体衍射所揭示的人类细胞核小体三维结构</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通过</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超螺旋中心轴所显示的核小体核心颗粒</a:t>
            </a:r>
            <a:r>
              <a:rPr lang="en-US" altLang="zh-CN" sz="1400" dirty="0">
                <a:latin typeface="Arial" panose="020B0604020202020204" pitchFamily="34" charset="0"/>
                <a:ea typeface="微软雅黑" panose="020B0503020204020204" pitchFamily="34" charset="-122"/>
              </a:rPr>
              <a:t>8 </a:t>
            </a:r>
            <a:r>
              <a:rPr lang="zh-CN" altLang="en-US" sz="1400" dirty="0">
                <a:latin typeface="Arial" panose="020B0604020202020204" pitchFamily="34" charset="0"/>
                <a:ea typeface="微软雅黑" panose="020B0503020204020204" pitchFamily="34" charset="-122"/>
              </a:rPr>
              <a:t>个组蛋白分子的位置。</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垂直于中心轴的角度所见到的核小体核心颗粒的盘状结构</a:t>
            </a:r>
          </a:p>
        </p:txBody>
      </p:sp>
      <p:sp>
        <p:nvSpPr>
          <p:cNvPr id="3" name="标题 2">
            <a:extLst>
              <a:ext uri="{FF2B5EF4-FFF2-40B4-BE49-F238E27FC236}">
                <a16:creationId xmlns:a16="http://schemas.microsoft.com/office/drawing/2014/main" id="{6C7E7D19-9585-46D4-8BB7-827C9DDFDF92}"/>
              </a:ext>
            </a:extLst>
          </p:cNvPr>
          <p:cNvSpPr>
            <a:spLocks noGrp="1"/>
          </p:cNvSpPr>
          <p:nvPr>
            <p:ph type="title"/>
          </p:nvPr>
        </p:nvSpPr>
        <p:spPr/>
        <p:txBody>
          <a:bodyPr/>
          <a:lstStyle/>
          <a:p>
            <a:r>
              <a:rPr lang="zh-CN" altLang="en-US" dirty="0"/>
              <a:t>（一）核小体的发现</a:t>
            </a:r>
          </a:p>
        </p:txBody>
      </p:sp>
    </p:spTree>
    <p:extLst>
      <p:ext uri="{BB962C8B-B14F-4D97-AF65-F5344CB8AC3E}">
        <p14:creationId xmlns:p14="http://schemas.microsoft.com/office/powerpoint/2010/main" val="2929137618"/>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内容占位符 2">
            <a:extLst>
              <a:ext uri="{FF2B5EF4-FFF2-40B4-BE49-F238E27FC236}">
                <a16:creationId xmlns:a16="http://schemas.microsoft.com/office/drawing/2014/main" id="{B0B2FA53-A6C5-48C9-A224-5AA21E3F134D}"/>
              </a:ext>
            </a:extLst>
          </p:cNvPr>
          <p:cNvSpPr>
            <a:spLocks noGrp="1"/>
          </p:cNvSpPr>
          <p:nvPr>
            <p:ph idx="1"/>
          </p:nvPr>
        </p:nvSpPr>
        <p:spPr>
          <a:xfrm>
            <a:off x="824366" y="1052950"/>
            <a:ext cx="11062834" cy="5435604"/>
          </a:xfrm>
        </p:spPr>
        <p:txBody>
          <a:bodyPr>
            <a:normAutofit/>
          </a:bodyPr>
          <a:lstStyle/>
          <a:p>
            <a:pPr>
              <a:lnSpc>
                <a:spcPct val="150000"/>
              </a:lnSpc>
            </a:pPr>
            <a:r>
              <a:rPr lang="zh-CN" altLang="en-US" sz="2000" dirty="0"/>
              <a:t>包括</a:t>
            </a:r>
            <a:r>
              <a:rPr lang="en-US" altLang="zh-CN" sz="2000" b="1" dirty="0">
                <a:solidFill>
                  <a:srgbClr val="0033CC"/>
                </a:solidFill>
              </a:rPr>
              <a:t>200 </a:t>
            </a:r>
            <a:r>
              <a:rPr lang="en-US" altLang="zh-CN" sz="2000" b="1" dirty="0" err="1">
                <a:solidFill>
                  <a:srgbClr val="0033CC"/>
                </a:solidFill>
              </a:rPr>
              <a:t>bp</a:t>
            </a:r>
            <a:r>
              <a:rPr lang="en-US" altLang="zh-CN" sz="2000" b="1" dirty="0">
                <a:solidFill>
                  <a:srgbClr val="0033CC"/>
                </a:solidFill>
              </a:rPr>
              <a:t> </a:t>
            </a:r>
            <a:r>
              <a:rPr lang="zh-CN" altLang="en-US" sz="2000" dirty="0"/>
              <a:t>左右的</a:t>
            </a:r>
            <a:r>
              <a:rPr lang="en-US" altLang="zh-CN" sz="2000" dirty="0"/>
              <a:t>DNA </a:t>
            </a:r>
            <a:r>
              <a:rPr lang="zh-CN" altLang="en-US" sz="2000" dirty="0"/>
              <a:t>超螺旋和一个组</a:t>
            </a:r>
            <a:r>
              <a:rPr lang="zh-CN" altLang="en-US" sz="2000" b="1" dirty="0">
                <a:solidFill>
                  <a:srgbClr val="0033CC"/>
                </a:solidFill>
              </a:rPr>
              <a:t>蛋白八聚体</a:t>
            </a:r>
            <a:r>
              <a:rPr lang="zh-CN" altLang="en-US" sz="2000" dirty="0"/>
              <a:t>以及一个分子的</a:t>
            </a:r>
            <a:r>
              <a:rPr lang="zh-CN" altLang="en-US" sz="2000" b="1" dirty="0">
                <a:solidFill>
                  <a:srgbClr val="0033CC"/>
                </a:solidFill>
              </a:rPr>
              <a:t>组蛋白</a:t>
            </a:r>
            <a:r>
              <a:rPr lang="en-US" altLang="zh-CN" sz="2000" b="1" dirty="0">
                <a:solidFill>
                  <a:srgbClr val="0033CC"/>
                </a:solidFill>
              </a:rPr>
              <a:t>H1</a:t>
            </a:r>
          </a:p>
          <a:p>
            <a:pPr>
              <a:lnSpc>
                <a:spcPct val="150000"/>
              </a:lnSpc>
            </a:pPr>
            <a:r>
              <a:rPr lang="zh-CN" altLang="en-US" sz="2000" dirty="0"/>
              <a:t>组蛋白八聚体构成核小体的盘状核心颗粒，由</a:t>
            </a:r>
            <a:r>
              <a:rPr lang="en-US" altLang="zh-CN" sz="2000" b="1" dirty="0">
                <a:solidFill>
                  <a:srgbClr val="0033CC"/>
                </a:solidFill>
              </a:rPr>
              <a:t>4 </a:t>
            </a:r>
            <a:r>
              <a:rPr lang="zh-CN" altLang="en-US" sz="2000" b="1" dirty="0">
                <a:solidFill>
                  <a:srgbClr val="0033CC"/>
                </a:solidFill>
              </a:rPr>
              <a:t>个异二聚体</a:t>
            </a:r>
            <a:r>
              <a:rPr lang="zh-CN" altLang="en-US" sz="2000" dirty="0"/>
              <a:t>组成，包括两 个</a:t>
            </a:r>
            <a:r>
              <a:rPr lang="en-US" altLang="zh-CN" sz="2000" dirty="0"/>
              <a:t>H2A • H2B </a:t>
            </a:r>
            <a:r>
              <a:rPr lang="zh-CN" altLang="en-US" sz="2000" dirty="0"/>
              <a:t>和两个</a:t>
            </a:r>
            <a:r>
              <a:rPr lang="en-US" altLang="zh-CN" sz="2000" dirty="0"/>
              <a:t>H3 • H4</a:t>
            </a:r>
            <a:endParaRPr lang="zh-CN" altLang="en-US" sz="2000" dirty="0"/>
          </a:p>
        </p:txBody>
      </p:sp>
      <p:grpSp>
        <p:nvGrpSpPr>
          <p:cNvPr id="4" name="组合 3">
            <a:extLst>
              <a:ext uri="{FF2B5EF4-FFF2-40B4-BE49-F238E27FC236}">
                <a16:creationId xmlns:a16="http://schemas.microsoft.com/office/drawing/2014/main" id="{263EDCE3-09D0-446A-84E9-15C08DD50B31}"/>
              </a:ext>
            </a:extLst>
          </p:cNvPr>
          <p:cNvGrpSpPr/>
          <p:nvPr/>
        </p:nvGrpSpPr>
        <p:grpSpPr>
          <a:xfrm>
            <a:off x="764785" y="2796402"/>
            <a:ext cx="10662431" cy="3960000"/>
            <a:chOff x="705203" y="2796402"/>
            <a:chExt cx="10662431" cy="3960000"/>
          </a:xfrm>
        </p:grpSpPr>
        <p:pic>
          <p:nvPicPr>
            <p:cNvPr id="63494" name="Picture 5" descr="_MTIgKDE1KQ==">
              <a:extLst>
                <a:ext uri="{FF2B5EF4-FFF2-40B4-BE49-F238E27FC236}">
                  <a16:creationId xmlns:a16="http://schemas.microsoft.com/office/drawing/2014/main" id="{BADE338C-1D63-4DC9-87DD-7689B17F4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5203" y="2796402"/>
              <a:ext cx="539079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figure_24_26abc">
              <a:extLst>
                <a:ext uri="{FF2B5EF4-FFF2-40B4-BE49-F238E27FC236}">
                  <a16:creationId xmlns:a16="http://schemas.microsoft.com/office/drawing/2014/main" id="{E0054304-0DC9-4701-9C9E-EE7A2AA2159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157009" y="2796402"/>
              <a:ext cx="4210625"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标题 2">
            <a:extLst>
              <a:ext uri="{FF2B5EF4-FFF2-40B4-BE49-F238E27FC236}">
                <a16:creationId xmlns:a16="http://schemas.microsoft.com/office/drawing/2014/main" id="{8CEE06A9-2DF5-4A94-9846-77F357C616B7}"/>
              </a:ext>
            </a:extLst>
          </p:cNvPr>
          <p:cNvSpPr>
            <a:spLocks noGrp="1"/>
          </p:cNvSpPr>
          <p:nvPr>
            <p:ph type="title"/>
          </p:nvPr>
        </p:nvSpPr>
        <p:spPr/>
        <p:txBody>
          <a:bodyPr/>
          <a:lstStyle/>
          <a:p>
            <a:r>
              <a:rPr lang="zh-CN" altLang="en-US" dirty="0"/>
              <a:t>（二）核小体的结构</a:t>
            </a:r>
          </a:p>
        </p:txBody>
      </p:sp>
    </p:spTree>
    <p:extLst>
      <p:ext uri="{BB962C8B-B14F-4D97-AF65-F5344CB8AC3E}">
        <p14:creationId xmlns:p14="http://schemas.microsoft.com/office/powerpoint/2010/main" val="4079611114"/>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4157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2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436284"/>
            <a:ext cx="986167"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核膜</a:t>
            </a:r>
          </a:p>
        </p:txBody>
      </p:sp>
      <p:sp>
        <p:nvSpPr>
          <p:cNvPr id="6" name="TextBox 24"/>
          <p:cNvSpPr txBox="1"/>
          <p:nvPr/>
        </p:nvSpPr>
        <p:spPr>
          <a:xfrm>
            <a:off x="5121256" y="3215337"/>
            <a:ext cx="1755609"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核孔复合体</a:t>
            </a:r>
          </a:p>
        </p:txBody>
      </p:sp>
      <p:sp>
        <p:nvSpPr>
          <p:cNvPr id="7" name="TextBox 25"/>
          <p:cNvSpPr txBox="1"/>
          <p:nvPr/>
        </p:nvSpPr>
        <p:spPr>
          <a:xfrm>
            <a:off x="5121256" y="3994390"/>
            <a:ext cx="1242648"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核纤层</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核被膜</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62C6C62-E699-4F64-8613-CE2CC3BB87AD}"/>
              </a:ext>
            </a:extLst>
          </p:cNvPr>
          <p:cNvSpPr>
            <a:spLocks noGrp="1"/>
          </p:cNvSpPr>
          <p:nvPr>
            <p:ph type="title"/>
          </p:nvPr>
        </p:nvSpPr>
        <p:spPr/>
        <p:txBody>
          <a:bodyPr/>
          <a:lstStyle/>
          <a:p>
            <a:r>
              <a:rPr lang="zh-CN" altLang="en-US" dirty="0"/>
              <a:t>（二）核小体的结构</a:t>
            </a:r>
          </a:p>
        </p:txBody>
      </p:sp>
      <p:sp>
        <p:nvSpPr>
          <p:cNvPr id="64515" name="内容占位符 2">
            <a:extLst>
              <a:ext uri="{FF2B5EF4-FFF2-40B4-BE49-F238E27FC236}">
                <a16:creationId xmlns:a16="http://schemas.microsoft.com/office/drawing/2014/main" id="{6ADF01C3-9DB9-4B56-9177-656F87E84583}"/>
              </a:ext>
            </a:extLst>
          </p:cNvPr>
          <p:cNvSpPr>
            <a:spLocks noGrp="1"/>
          </p:cNvSpPr>
          <p:nvPr>
            <p:ph idx="1"/>
          </p:nvPr>
        </p:nvSpPr>
        <p:spPr>
          <a:xfrm>
            <a:off x="824366" y="1404132"/>
            <a:ext cx="11062834" cy="5435604"/>
          </a:xfrm>
        </p:spPr>
        <p:txBody>
          <a:bodyPr>
            <a:normAutofit/>
          </a:bodyPr>
          <a:lstStyle/>
          <a:p>
            <a:pPr>
              <a:lnSpc>
                <a:spcPct val="150000"/>
              </a:lnSpc>
            </a:pPr>
            <a:r>
              <a:rPr lang="zh-CN" altLang="en-US" sz="2000" b="1" dirty="0">
                <a:solidFill>
                  <a:srgbClr val="0033CC"/>
                </a:solidFill>
              </a:rPr>
              <a:t>核小体：</a:t>
            </a:r>
            <a:r>
              <a:rPr lang="zh-CN" altLang="en-US" sz="2000" dirty="0"/>
              <a:t>盘绕组蛋白八聚体</a:t>
            </a:r>
            <a:r>
              <a:rPr lang="en-US" altLang="zh-CN" sz="2000" dirty="0"/>
              <a:t>1.75 </a:t>
            </a:r>
            <a:r>
              <a:rPr lang="zh-CN" altLang="en-US" sz="2000" dirty="0"/>
              <a:t>圈，包括</a:t>
            </a:r>
            <a:r>
              <a:rPr lang="en-US" altLang="zh-CN" sz="2000" b="1" dirty="0">
                <a:solidFill>
                  <a:srgbClr val="0033CC"/>
                </a:solidFill>
              </a:rPr>
              <a:t>200 </a:t>
            </a:r>
            <a:r>
              <a:rPr lang="en-US" altLang="zh-CN" sz="2000" b="1" dirty="0" err="1">
                <a:solidFill>
                  <a:srgbClr val="0033CC"/>
                </a:solidFill>
              </a:rPr>
              <a:t>bp</a:t>
            </a:r>
            <a:r>
              <a:rPr lang="en-US" altLang="zh-CN" sz="2000" b="1" dirty="0">
                <a:solidFill>
                  <a:srgbClr val="0033CC"/>
                </a:solidFill>
              </a:rPr>
              <a:t> </a:t>
            </a:r>
            <a:r>
              <a:rPr lang="zh-CN" altLang="en-US" sz="2000" dirty="0"/>
              <a:t>左右的</a:t>
            </a:r>
            <a:r>
              <a:rPr lang="en-US" altLang="zh-CN" sz="2000" dirty="0"/>
              <a:t>DNA </a:t>
            </a:r>
            <a:r>
              <a:rPr lang="zh-CN" altLang="en-US" sz="2000" dirty="0"/>
              <a:t>超螺旋和一个组</a:t>
            </a:r>
            <a:r>
              <a:rPr lang="zh-CN" altLang="en-US" sz="2000" b="1" dirty="0">
                <a:solidFill>
                  <a:srgbClr val="0033CC"/>
                </a:solidFill>
              </a:rPr>
              <a:t>蛋白八聚体</a:t>
            </a:r>
            <a:r>
              <a:rPr lang="zh-CN" altLang="en-US" sz="2000" dirty="0"/>
              <a:t>以及一个分子的</a:t>
            </a:r>
            <a:r>
              <a:rPr lang="zh-CN" altLang="en-US" sz="2000" b="1" dirty="0">
                <a:solidFill>
                  <a:srgbClr val="0033CC"/>
                </a:solidFill>
              </a:rPr>
              <a:t>组蛋白</a:t>
            </a:r>
            <a:r>
              <a:rPr lang="en-US" altLang="zh-CN" sz="2000" b="1" dirty="0">
                <a:solidFill>
                  <a:srgbClr val="0033CC"/>
                </a:solidFill>
              </a:rPr>
              <a:t>H1</a:t>
            </a:r>
            <a:endParaRPr lang="en-US" altLang="zh-CN" sz="2000" dirty="0"/>
          </a:p>
          <a:p>
            <a:pPr>
              <a:lnSpc>
                <a:spcPct val="150000"/>
              </a:lnSpc>
            </a:pPr>
            <a:r>
              <a:rPr lang="en-US" altLang="zh-CN" sz="2000" b="1" dirty="0">
                <a:solidFill>
                  <a:srgbClr val="0033CC"/>
                </a:solidFill>
              </a:rPr>
              <a:t>Linker DNA</a:t>
            </a:r>
            <a:r>
              <a:rPr lang="zh-CN" altLang="en-US" sz="2000" b="1" dirty="0"/>
              <a:t>：</a:t>
            </a:r>
            <a:r>
              <a:rPr lang="zh-CN" altLang="en-US" sz="2000" dirty="0"/>
              <a:t>相邻核小体之间；典型长度为</a:t>
            </a:r>
            <a:r>
              <a:rPr lang="en-US" altLang="zh-CN" sz="2000" dirty="0"/>
              <a:t>60 bp</a:t>
            </a:r>
            <a:r>
              <a:rPr lang="zh-CN" altLang="en-US" sz="2000" dirty="0"/>
              <a:t>，不同物种变化值为</a:t>
            </a:r>
            <a:r>
              <a:rPr lang="en-US" altLang="zh-CN" sz="2000" dirty="0"/>
              <a:t>0</a:t>
            </a:r>
            <a:r>
              <a:rPr lang="zh-CN" altLang="en-US" sz="2000" dirty="0"/>
              <a:t>～</a:t>
            </a:r>
            <a:r>
              <a:rPr lang="en-US" altLang="zh-CN" sz="2000" dirty="0"/>
              <a:t>80 bp </a:t>
            </a:r>
            <a:r>
              <a:rPr lang="zh-CN" altLang="en-US" sz="2000" dirty="0"/>
              <a:t>不等</a:t>
            </a:r>
          </a:p>
        </p:txBody>
      </p:sp>
      <p:pic>
        <p:nvPicPr>
          <p:cNvPr id="64516" name="内容占位符 3" descr="imagepage10.JPG">
            <a:extLst>
              <a:ext uri="{FF2B5EF4-FFF2-40B4-BE49-F238E27FC236}">
                <a16:creationId xmlns:a16="http://schemas.microsoft.com/office/drawing/2014/main" id="{060DA597-1026-4620-A4A9-B3205CF6769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598127" y="3564429"/>
            <a:ext cx="6338536"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图片 1">
            <a:extLst>
              <a:ext uri="{FF2B5EF4-FFF2-40B4-BE49-F238E27FC236}">
                <a16:creationId xmlns:a16="http://schemas.microsoft.com/office/drawing/2014/main" id="{92ADE12E-267D-42DB-AADC-2041B9259D4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4800" y="3564429"/>
            <a:ext cx="4573748"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CFF08032-49E4-4EE8-81FD-F5E4567D062A}"/>
              </a:ext>
            </a:extLst>
          </p:cNvPr>
          <p:cNvSpPr/>
          <p:nvPr/>
        </p:nvSpPr>
        <p:spPr>
          <a:xfrm>
            <a:off x="7026374" y="6482097"/>
            <a:ext cx="3482043"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 </a:t>
            </a:r>
            <a:r>
              <a:rPr lang="en-US" altLang="zh-CN" sz="1600" b="1" dirty="0">
                <a:solidFill>
                  <a:srgbClr val="0033CC"/>
                </a:solidFill>
                <a:latin typeface="Arial" panose="020B0604020202020204" pitchFamily="34" charset="0"/>
                <a:ea typeface="微软雅黑" panose="020B0503020204020204" pitchFamily="34" charset="-122"/>
              </a:rPr>
              <a:t>9-10 </a:t>
            </a:r>
            <a:r>
              <a:rPr lang="zh-CN" altLang="en-US" sz="1600" b="1" dirty="0">
                <a:solidFill>
                  <a:srgbClr val="0033CC"/>
                </a:solidFill>
                <a:latin typeface="Arial" panose="020B0604020202020204" pitchFamily="34" charset="0"/>
                <a:ea typeface="微软雅黑" panose="020B0503020204020204" pitchFamily="34" charset="-122"/>
              </a:rPr>
              <a:t>核小体的结构要点示意图</a:t>
            </a:r>
          </a:p>
        </p:txBody>
      </p:sp>
    </p:spTree>
    <p:extLst>
      <p:ext uri="{BB962C8B-B14F-4D97-AF65-F5344CB8AC3E}">
        <p14:creationId xmlns:p14="http://schemas.microsoft.com/office/powerpoint/2010/main" val="3004225742"/>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2">
            <a:extLst>
              <a:ext uri="{FF2B5EF4-FFF2-40B4-BE49-F238E27FC236}">
                <a16:creationId xmlns:a16="http://schemas.microsoft.com/office/drawing/2014/main" id="{8D7E1812-7F7F-409A-B9EE-21A0DA217A92}"/>
              </a:ext>
            </a:extLst>
          </p:cNvPr>
          <p:cNvSpPr>
            <a:spLocks noGrp="1"/>
          </p:cNvSpPr>
          <p:nvPr>
            <p:ph idx="1"/>
          </p:nvPr>
        </p:nvSpPr>
        <p:spPr>
          <a:xfrm>
            <a:off x="824365" y="1219200"/>
            <a:ext cx="5493307" cy="5435604"/>
          </a:xfrm>
        </p:spPr>
        <p:txBody>
          <a:bodyPr>
            <a:normAutofit/>
          </a:bodyPr>
          <a:lstStyle/>
          <a:p>
            <a:pPr>
              <a:lnSpc>
                <a:spcPts val="3400"/>
              </a:lnSpc>
              <a:spcAft>
                <a:spcPts val="600"/>
              </a:spcAft>
            </a:pPr>
            <a:r>
              <a:rPr lang="zh-CN" altLang="en-US" sz="2000" dirty="0"/>
              <a:t>属</a:t>
            </a:r>
            <a:r>
              <a:rPr lang="zh-CN" altLang="en-US" sz="2000" b="1" dirty="0">
                <a:solidFill>
                  <a:srgbClr val="0033CC"/>
                </a:solidFill>
              </a:rPr>
              <a:t>碱性蛋白质</a:t>
            </a:r>
            <a:r>
              <a:rPr lang="zh-CN" altLang="en-US" sz="2000" dirty="0"/>
              <a:t>，富含带正电荷的</a:t>
            </a:r>
            <a:r>
              <a:rPr lang="en-US" altLang="zh-CN" sz="2000" dirty="0" err="1"/>
              <a:t>Arg</a:t>
            </a:r>
            <a:r>
              <a:rPr lang="en-US" altLang="zh-CN" sz="2000" dirty="0"/>
              <a:t> </a:t>
            </a:r>
            <a:r>
              <a:rPr lang="zh-CN" altLang="en-US" sz="2000" dirty="0"/>
              <a:t>和</a:t>
            </a:r>
            <a:r>
              <a:rPr lang="en-US" altLang="zh-CN" sz="2000" dirty="0"/>
              <a:t>Lys </a:t>
            </a:r>
            <a:r>
              <a:rPr lang="zh-CN" altLang="en-US" sz="2000" dirty="0"/>
              <a:t>等碱性氨基酸，可以和酸性</a:t>
            </a:r>
            <a:r>
              <a:rPr lang="en-US" altLang="zh-CN" sz="2000" dirty="0"/>
              <a:t>DNA </a:t>
            </a:r>
            <a:r>
              <a:rPr lang="zh-CN" altLang="en-US" sz="2000" dirty="0"/>
              <a:t>紧密结合，一般不要求特殊核苷酸序列</a:t>
            </a:r>
            <a:endParaRPr lang="en-US" altLang="zh-CN" sz="2000" dirty="0"/>
          </a:p>
          <a:p>
            <a:pPr>
              <a:lnSpc>
                <a:spcPts val="3400"/>
              </a:lnSpc>
              <a:spcAft>
                <a:spcPts val="600"/>
              </a:spcAft>
            </a:pPr>
            <a:r>
              <a:rPr lang="zh-CN" altLang="en-US" sz="2000" b="1" dirty="0">
                <a:solidFill>
                  <a:srgbClr val="0033CC"/>
                </a:solidFill>
              </a:rPr>
              <a:t>核小体组蛋白 </a:t>
            </a:r>
            <a:endParaRPr lang="en-US" altLang="zh-CN" sz="2000" b="1" dirty="0">
              <a:solidFill>
                <a:srgbClr val="0033CC"/>
              </a:solidFill>
            </a:endParaRPr>
          </a:p>
          <a:p>
            <a:pPr lvl="1">
              <a:lnSpc>
                <a:spcPts val="3400"/>
              </a:lnSpc>
              <a:spcAft>
                <a:spcPts val="600"/>
              </a:spcAft>
            </a:pPr>
            <a:r>
              <a:rPr lang="en-US" altLang="zh-CN" sz="1800" dirty="0"/>
              <a:t>H2A</a:t>
            </a:r>
            <a:r>
              <a:rPr lang="zh-CN" altLang="en-US" sz="1800" dirty="0"/>
              <a:t>、</a:t>
            </a:r>
            <a:r>
              <a:rPr lang="en-US" altLang="zh-CN" sz="1800" dirty="0"/>
              <a:t>H2B</a:t>
            </a:r>
            <a:r>
              <a:rPr lang="zh-CN" altLang="en-US" sz="1800" dirty="0"/>
              <a:t>、</a:t>
            </a:r>
            <a:r>
              <a:rPr lang="en-US" altLang="zh-CN" sz="1800" dirty="0"/>
              <a:t>H3 </a:t>
            </a:r>
            <a:r>
              <a:rPr lang="zh-CN" altLang="en-US" sz="1800" dirty="0"/>
              <a:t>和</a:t>
            </a:r>
            <a:r>
              <a:rPr lang="en-US" altLang="zh-CN" sz="1800" dirty="0"/>
              <a:t>H4</a:t>
            </a:r>
          </a:p>
          <a:p>
            <a:pPr lvl="1">
              <a:lnSpc>
                <a:spcPts val="3400"/>
              </a:lnSpc>
              <a:spcAft>
                <a:spcPts val="600"/>
              </a:spcAft>
            </a:pPr>
            <a:r>
              <a:rPr lang="zh-CN" altLang="en-US" sz="1800" dirty="0"/>
              <a:t>没有种属及组织特异性，进化上十分保守</a:t>
            </a:r>
            <a:endParaRPr lang="en-US" altLang="zh-CN" sz="1800" dirty="0"/>
          </a:p>
          <a:p>
            <a:pPr>
              <a:lnSpc>
                <a:spcPts val="3400"/>
              </a:lnSpc>
              <a:spcAft>
                <a:spcPts val="600"/>
              </a:spcAft>
            </a:pPr>
            <a:r>
              <a:rPr lang="en-US" altLang="zh-CN" sz="2000" b="1" dirty="0">
                <a:solidFill>
                  <a:srgbClr val="0033CC"/>
                </a:solidFill>
              </a:rPr>
              <a:t>H1 </a:t>
            </a:r>
            <a:r>
              <a:rPr lang="zh-CN" altLang="en-US" sz="2000" b="1" dirty="0">
                <a:solidFill>
                  <a:srgbClr val="0033CC"/>
                </a:solidFill>
              </a:rPr>
              <a:t>组蛋白</a:t>
            </a:r>
            <a:endParaRPr lang="en-US" altLang="zh-CN" sz="2000" b="1" dirty="0">
              <a:solidFill>
                <a:srgbClr val="0033CC"/>
              </a:solidFill>
            </a:endParaRPr>
          </a:p>
          <a:p>
            <a:pPr lvl="1">
              <a:lnSpc>
                <a:spcPts val="3400"/>
              </a:lnSpc>
              <a:spcAft>
                <a:spcPts val="600"/>
              </a:spcAft>
            </a:pPr>
            <a:r>
              <a:rPr lang="zh-CN" altLang="en-US" sz="1800" dirty="0"/>
              <a:t>有一定的种属和组织特异性</a:t>
            </a:r>
          </a:p>
        </p:txBody>
      </p:sp>
      <p:pic>
        <p:nvPicPr>
          <p:cNvPr id="70660" name="Picture 4">
            <a:extLst>
              <a:ext uri="{FF2B5EF4-FFF2-40B4-BE49-F238E27FC236}">
                <a16:creationId xmlns:a16="http://schemas.microsoft.com/office/drawing/2014/main" id="{EB233000-A3E7-49EC-8784-48E42DBC0E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50772" y="203196"/>
            <a:ext cx="471715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F266291F-DA3D-41B4-BA18-2A485CB3A3FC}"/>
              </a:ext>
            </a:extLst>
          </p:cNvPr>
          <p:cNvSpPr>
            <a:spLocks noGrp="1"/>
          </p:cNvSpPr>
          <p:nvPr>
            <p:ph type="title"/>
          </p:nvPr>
        </p:nvSpPr>
        <p:spPr/>
        <p:txBody>
          <a:bodyPr/>
          <a:lstStyle/>
          <a:p>
            <a:r>
              <a:rPr lang="zh-CN" altLang="en-US" dirty="0"/>
              <a:t>组蛋白（</a:t>
            </a:r>
            <a:r>
              <a:rPr lang="en-US" altLang="zh-CN" dirty="0"/>
              <a:t>histone</a:t>
            </a:r>
            <a:r>
              <a:rPr lang="zh-CN" altLang="en-US" dirty="0"/>
              <a:t>）</a:t>
            </a:r>
          </a:p>
        </p:txBody>
      </p:sp>
      <p:pic>
        <p:nvPicPr>
          <p:cNvPr id="7" name="Picture 2" descr="table_24_04">
            <a:extLst>
              <a:ext uri="{FF2B5EF4-FFF2-40B4-BE49-F238E27FC236}">
                <a16:creationId xmlns:a16="http://schemas.microsoft.com/office/drawing/2014/main" id="{286FDBA9-CC93-40A4-B177-1AAEB9C9739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531495" y="3937002"/>
            <a:ext cx="5355705"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0648448"/>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内容占位符 4">
            <a:extLst>
              <a:ext uri="{FF2B5EF4-FFF2-40B4-BE49-F238E27FC236}">
                <a16:creationId xmlns:a16="http://schemas.microsoft.com/office/drawing/2014/main" id="{EB0E789E-AC97-476A-809C-342B750242DA}"/>
              </a:ext>
            </a:extLst>
          </p:cNvPr>
          <p:cNvSpPr>
            <a:spLocks noGrp="1"/>
          </p:cNvSpPr>
          <p:nvPr>
            <p:ph idx="1"/>
          </p:nvPr>
        </p:nvSpPr>
        <p:spPr>
          <a:xfrm>
            <a:off x="824366" y="1219200"/>
            <a:ext cx="5038786" cy="5435604"/>
          </a:xfrm>
        </p:spPr>
        <p:txBody>
          <a:bodyPr>
            <a:normAutofit/>
          </a:bodyPr>
          <a:lstStyle/>
          <a:p>
            <a:pPr>
              <a:lnSpc>
                <a:spcPct val="150000"/>
              </a:lnSpc>
              <a:spcAft>
                <a:spcPts val="600"/>
              </a:spcAft>
            </a:pPr>
            <a:r>
              <a:rPr lang="zh-CN" altLang="en-US" sz="2000" dirty="0"/>
              <a:t>组蛋白与</a:t>
            </a:r>
            <a:r>
              <a:rPr lang="en-US" altLang="zh-CN" sz="2000" dirty="0"/>
              <a:t>DNA </a:t>
            </a:r>
            <a:r>
              <a:rPr lang="zh-CN" altLang="en-US" sz="2000" dirty="0"/>
              <a:t>之间的相互作用主要是结构性的，基本不依赖于核苷酸的特异序列</a:t>
            </a:r>
            <a:endParaRPr lang="en-US" altLang="zh-CN" sz="2000" dirty="0"/>
          </a:p>
          <a:p>
            <a:pPr>
              <a:lnSpc>
                <a:spcPct val="150000"/>
              </a:lnSpc>
              <a:spcAft>
                <a:spcPts val="600"/>
              </a:spcAft>
            </a:pPr>
            <a:r>
              <a:rPr lang="zh-CN" altLang="en-US" sz="2000" b="1" dirty="0">
                <a:solidFill>
                  <a:srgbClr val="0033CC"/>
                </a:solidFill>
              </a:rPr>
              <a:t>核小体沿</a:t>
            </a:r>
            <a:r>
              <a:rPr lang="en-US" altLang="zh-CN" sz="2000" b="1" dirty="0">
                <a:solidFill>
                  <a:srgbClr val="0033CC"/>
                </a:solidFill>
              </a:rPr>
              <a:t>DNA </a:t>
            </a:r>
            <a:r>
              <a:rPr lang="zh-CN" altLang="en-US" sz="2000" b="1" dirty="0">
                <a:solidFill>
                  <a:srgbClr val="0033CC"/>
                </a:solidFill>
              </a:rPr>
              <a:t>的定位受不同因素的影响</a:t>
            </a:r>
            <a:endParaRPr lang="en-US" altLang="zh-CN" sz="2000" b="1" dirty="0">
              <a:solidFill>
                <a:srgbClr val="0033CC"/>
              </a:solidFill>
            </a:endParaRPr>
          </a:p>
          <a:p>
            <a:pPr lvl="1">
              <a:lnSpc>
                <a:spcPct val="150000"/>
              </a:lnSpc>
              <a:spcAft>
                <a:spcPts val="600"/>
              </a:spcAft>
            </a:pPr>
            <a:r>
              <a:rPr lang="zh-CN" altLang="en-US" sz="1600" dirty="0"/>
              <a:t>非组蛋白与</a:t>
            </a:r>
            <a:r>
              <a:rPr lang="en-US" altLang="zh-CN" sz="1600" dirty="0"/>
              <a:t>DNA </a:t>
            </a:r>
            <a:r>
              <a:rPr lang="zh-CN" altLang="en-US" sz="1600" dirty="0"/>
              <a:t>特异性位点的结合，可影响邻近核小体的相位（</a:t>
            </a:r>
            <a:r>
              <a:rPr lang="en-US" altLang="zh-CN" sz="1600" dirty="0"/>
              <a:t>positioning</a:t>
            </a:r>
            <a:r>
              <a:rPr lang="zh-CN" altLang="en-US" sz="1600" dirty="0"/>
              <a:t>）</a:t>
            </a:r>
            <a:endParaRPr lang="en-US" altLang="zh-CN" sz="1600" dirty="0"/>
          </a:p>
          <a:p>
            <a:pPr lvl="1">
              <a:lnSpc>
                <a:spcPct val="150000"/>
              </a:lnSpc>
              <a:spcAft>
                <a:spcPts val="600"/>
              </a:spcAft>
            </a:pPr>
            <a:r>
              <a:rPr lang="zh-CN" altLang="en-US" sz="1600" dirty="0"/>
              <a:t>富含</a:t>
            </a:r>
            <a:r>
              <a:rPr lang="en-US" altLang="zh-CN" sz="1600" dirty="0"/>
              <a:t>AT </a:t>
            </a:r>
            <a:r>
              <a:rPr lang="zh-CN" altLang="en-US" sz="1600" dirty="0"/>
              <a:t>的</a:t>
            </a:r>
            <a:r>
              <a:rPr lang="en-US" altLang="zh-CN" sz="1600" dirty="0"/>
              <a:t>DNA</a:t>
            </a:r>
            <a:r>
              <a:rPr lang="zh-CN" altLang="en-US" sz="1600" dirty="0"/>
              <a:t>片段优先存在于</a:t>
            </a:r>
            <a:r>
              <a:rPr lang="en-US" altLang="zh-CN" sz="1600" dirty="0"/>
              <a:t>DNA </a:t>
            </a:r>
            <a:r>
              <a:rPr lang="zh-CN" altLang="en-US" sz="1600" dirty="0"/>
              <a:t>双螺旋的小沟，而富含</a:t>
            </a:r>
            <a:r>
              <a:rPr lang="en-US" altLang="zh-CN" sz="1600" dirty="0"/>
              <a:t>GC </a:t>
            </a:r>
            <a:r>
              <a:rPr lang="zh-CN" altLang="en-US" sz="1600" dirty="0"/>
              <a:t>的</a:t>
            </a:r>
            <a:r>
              <a:rPr lang="en-US" altLang="zh-CN" sz="1600" dirty="0"/>
              <a:t>DNA </a:t>
            </a:r>
            <a:r>
              <a:rPr lang="zh-CN" altLang="en-US" sz="1600" dirty="0"/>
              <a:t>片段优先存在于</a:t>
            </a:r>
            <a:r>
              <a:rPr lang="en-US" altLang="zh-CN" sz="1600" dirty="0"/>
              <a:t>DNA </a:t>
            </a:r>
            <a:r>
              <a:rPr lang="zh-CN" altLang="en-US" sz="1600" dirty="0"/>
              <a:t>双螺旋的大沟</a:t>
            </a:r>
          </a:p>
        </p:txBody>
      </p:sp>
      <p:grpSp>
        <p:nvGrpSpPr>
          <p:cNvPr id="87044" name="组合 3">
            <a:extLst>
              <a:ext uri="{FF2B5EF4-FFF2-40B4-BE49-F238E27FC236}">
                <a16:creationId xmlns:a16="http://schemas.microsoft.com/office/drawing/2014/main" id="{B6794C82-1837-4606-814F-182CFB8C152A}"/>
              </a:ext>
            </a:extLst>
          </p:cNvPr>
          <p:cNvGrpSpPr>
            <a:grpSpLocks/>
          </p:cNvGrpSpPr>
          <p:nvPr/>
        </p:nvGrpSpPr>
        <p:grpSpPr bwMode="auto">
          <a:xfrm>
            <a:off x="6355783" y="1002641"/>
            <a:ext cx="5595855" cy="5652163"/>
            <a:chOff x="4495527" y="1887954"/>
            <a:chExt cx="4533900" cy="4465692"/>
          </a:xfrm>
        </p:grpSpPr>
        <p:pic>
          <p:nvPicPr>
            <p:cNvPr id="87045" name="Picture 2" descr="figure 4-27">
              <a:extLst>
                <a:ext uri="{FF2B5EF4-FFF2-40B4-BE49-F238E27FC236}">
                  <a16:creationId xmlns:a16="http://schemas.microsoft.com/office/drawing/2014/main" id="{39F084C0-E6DD-43EE-8061-836E71B85C0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02387" y="1887954"/>
              <a:ext cx="4320179" cy="398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6" name="Text Box 3">
              <a:extLst>
                <a:ext uri="{FF2B5EF4-FFF2-40B4-BE49-F238E27FC236}">
                  <a16:creationId xmlns:a16="http://schemas.microsoft.com/office/drawing/2014/main" id="{321B16DF-4FCA-4484-AB36-D2A28B9ABBBC}"/>
                </a:ext>
              </a:extLst>
            </p:cNvPr>
            <p:cNvSpPr txBox="1">
              <a:spLocks noChangeArrowheads="1"/>
            </p:cNvSpPr>
            <p:nvPr/>
          </p:nvSpPr>
          <p:spPr bwMode="auto">
            <a:xfrm>
              <a:off x="4495527" y="6093296"/>
              <a:ext cx="45339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100">
                  <a:ea typeface="宋体" panose="02010600030101010101" pitchFamily="2" charset="-122"/>
                </a:rPr>
                <a:t>Figure 4-27 </a:t>
              </a:r>
              <a:r>
                <a:rPr lang="en-US" altLang="zh-CN" sz="1100" i="1">
                  <a:ea typeface="宋体" panose="02010600030101010101" pitchFamily="2" charset="-122"/>
                </a:rPr>
                <a:t> Molecular Biology of the Cell</a:t>
              </a:r>
              <a:r>
                <a:rPr lang="en-US" altLang="zh-CN" sz="1100">
                  <a:ea typeface="宋体" panose="02010600030101010101" pitchFamily="2" charset="-122"/>
                </a:rPr>
                <a:t> (© Garland Science 2008)</a:t>
              </a:r>
            </a:p>
          </p:txBody>
        </p:sp>
      </p:grpSp>
      <p:sp>
        <p:nvSpPr>
          <p:cNvPr id="3" name="标题 2">
            <a:extLst>
              <a:ext uri="{FF2B5EF4-FFF2-40B4-BE49-F238E27FC236}">
                <a16:creationId xmlns:a16="http://schemas.microsoft.com/office/drawing/2014/main" id="{11F6B814-A3AC-4E6D-A0A6-1BAAA4D40E42}"/>
              </a:ext>
            </a:extLst>
          </p:cNvPr>
          <p:cNvSpPr>
            <a:spLocks noGrp="1"/>
          </p:cNvSpPr>
          <p:nvPr>
            <p:ph type="title"/>
          </p:nvPr>
        </p:nvSpPr>
        <p:spPr/>
        <p:txBody>
          <a:bodyPr/>
          <a:lstStyle/>
          <a:p>
            <a:r>
              <a:rPr lang="zh-CN" altLang="en-US" dirty="0"/>
              <a:t>（二）核小体的结构</a:t>
            </a: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3" name="组合 1">
            <a:extLst>
              <a:ext uri="{FF2B5EF4-FFF2-40B4-BE49-F238E27FC236}">
                <a16:creationId xmlns:a16="http://schemas.microsoft.com/office/drawing/2014/main" id="{516DD220-C9B9-4AC7-965A-1E6A7B02BF14}"/>
              </a:ext>
            </a:extLst>
          </p:cNvPr>
          <p:cNvGrpSpPr>
            <a:grpSpLocks/>
          </p:cNvGrpSpPr>
          <p:nvPr/>
        </p:nvGrpSpPr>
        <p:grpSpPr bwMode="auto">
          <a:xfrm>
            <a:off x="1722911" y="2032131"/>
            <a:ext cx="8746179" cy="4320001"/>
            <a:chOff x="251530" y="1052736"/>
            <a:chExt cx="7432806" cy="3707235"/>
          </a:xfrm>
        </p:grpSpPr>
        <p:pic>
          <p:nvPicPr>
            <p:cNvPr id="66566" name="Picture 4" descr="figure 4-23 part 1">
              <a:extLst>
                <a:ext uri="{FF2B5EF4-FFF2-40B4-BE49-F238E27FC236}">
                  <a16:creationId xmlns:a16="http://schemas.microsoft.com/office/drawing/2014/main" id="{AF2AF87F-5180-438B-9C29-F3E8EA67F80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530" y="1052736"/>
              <a:ext cx="3187970" cy="370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4" descr="figure 4-23 part 2">
              <a:extLst>
                <a:ext uri="{FF2B5EF4-FFF2-40B4-BE49-F238E27FC236}">
                  <a16:creationId xmlns:a16="http://schemas.microsoft.com/office/drawing/2014/main" id="{3B48978A-448F-4B10-9058-E7B21C483C0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04048" y="1052736"/>
              <a:ext cx="2680288" cy="370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564" name="Text Box 3">
            <a:extLst>
              <a:ext uri="{FF2B5EF4-FFF2-40B4-BE49-F238E27FC236}">
                <a16:creationId xmlns:a16="http://schemas.microsoft.com/office/drawing/2014/main" id="{01CBE72A-F8D9-4D4F-9AF5-C28495741059}"/>
              </a:ext>
            </a:extLst>
          </p:cNvPr>
          <p:cNvSpPr txBox="1">
            <a:spLocks noChangeArrowheads="1"/>
          </p:cNvSpPr>
          <p:nvPr/>
        </p:nvSpPr>
        <p:spPr bwMode="auto">
          <a:xfrm>
            <a:off x="1582535" y="6500134"/>
            <a:ext cx="9026930" cy="26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096" dirty="0">
                <a:ea typeface="宋体" panose="02010600030101010101" pitchFamily="2" charset="-122"/>
              </a:rPr>
              <a:t>Figure 4-23 </a:t>
            </a:r>
            <a:r>
              <a:rPr lang="en-US" altLang="zh-CN" sz="1096" i="1" dirty="0">
                <a:ea typeface="宋体" panose="02010600030101010101" pitchFamily="2" charset="-122"/>
              </a:rPr>
              <a:t> Molecular Biology of the Cell</a:t>
            </a:r>
            <a:r>
              <a:rPr lang="en-US" altLang="zh-CN" sz="1096" dirty="0">
                <a:ea typeface="宋体" panose="02010600030101010101" pitchFamily="2" charset="-122"/>
              </a:rPr>
              <a:t> (© Garland Science 2008)</a:t>
            </a:r>
          </a:p>
        </p:txBody>
      </p:sp>
      <p:sp>
        <p:nvSpPr>
          <p:cNvPr id="3" name="标题 2">
            <a:extLst>
              <a:ext uri="{FF2B5EF4-FFF2-40B4-BE49-F238E27FC236}">
                <a16:creationId xmlns:a16="http://schemas.microsoft.com/office/drawing/2014/main" id="{06D00971-EA29-4042-AD22-656FADA962EF}"/>
              </a:ext>
            </a:extLst>
          </p:cNvPr>
          <p:cNvSpPr>
            <a:spLocks noGrp="1"/>
          </p:cNvSpPr>
          <p:nvPr>
            <p:ph type="title"/>
          </p:nvPr>
        </p:nvSpPr>
        <p:spPr/>
        <p:txBody>
          <a:bodyPr/>
          <a:lstStyle/>
          <a:p>
            <a:r>
              <a:rPr lang="zh-CN" altLang="en-US" dirty="0"/>
              <a:t>（二）核小体的结构</a:t>
            </a:r>
          </a:p>
        </p:txBody>
      </p:sp>
      <p:sp>
        <p:nvSpPr>
          <p:cNvPr id="4" name="内容占位符 3">
            <a:extLst>
              <a:ext uri="{FF2B5EF4-FFF2-40B4-BE49-F238E27FC236}">
                <a16:creationId xmlns:a16="http://schemas.microsoft.com/office/drawing/2014/main" id="{FAE5EEAD-D581-4EFD-BC50-960F1949D4E5}"/>
              </a:ext>
            </a:extLst>
          </p:cNvPr>
          <p:cNvSpPr>
            <a:spLocks noGrp="1"/>
          </p:cNvSpPr>
          <p:nvPr>
            <p:ph idx="1"/>
          </p:nvPr>
        </p:nvSpPr>
        <p:spPr>
          <a:xfrm>
            <a:off x="824366" y="1219200"/>
            <a:ext cx="11062834" cy="5435604"/>
          </a:xfrm>
        </p:spPr>
        <p:txBody>
          <a:bodyPr>
            <a:normAutofit/>
          </a:bodyPr>
          <a:lstStyle/>
          <a:p>
            <a:r>
              <a:rPr lang="zh-CN" altLang="en-US" sz="2000" b="1" dirty="0">
                <a:solidFill>
                  <a:srgbClr val="0033CC"/>
                </a:solidFill>
              </a:rPr>
              <a:t>用稀酸或高盐溶液处理染色质，可使组蛋白与 </a:t>
            </a:r>
            <a:r>
              <a:rPr lang="en-US" altLang="zh-CN" sz="2000" b="1" dirty="0">
                <a:solidFill>
                  <a:srgbClr val="0033CC"/>
                </a:solidFill>
              </a:rPr>
              <a:t>DNA </a:t>
            </a:r>
            <a:r>
              <a:rPr lang="zh-CN" altLang="en-US" sz="2000" b="1" dirty="0">
                <a:solidFill>
                  <a:srgbClr val="0033CC"/>
                </a:solidFill>
              </a:rPr>
              <a:t>解离，如何解释？</a:t>
            </a:r>
          </a:p>
          <a:p>
            <a:endParaRPr lang="zh-CN" altLang="en-US" sz="2000" dirty="0"/>
          </a:p>
        </p:txBody>
      </p:sp>
    </p:spTree>
    <p:extLst>
      <p:ext uri="{BB962C8B-B14F-4D97-AF65-F5344CB8AC3E}">
        <p14:creationId xmlns:p14="http://schemas.microsoft.com/office/powerpoint/2010/main" val="143666818"/>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F6283E22-606E-4D59-A8CE-CDE11BF5EAE1}"/>
              </a:ext>
            </a:extLst>
          </p:cNvPr>
          <p:cNvSpPr>
            <a:spLocks noGrp="1"/>
          </p:cNvSpPr>
          <p:nvPr>
            <p:ph type="title"/>
          </p:nvPr>
        </p:nvSpPr>
        <p:spPr/>
        <p:txBody>
          <a:bodyPr/>
          <a:lstStyle/>
          <a:p>
            <a:pPr algn="l"/>
            <a:r>
              <a:rPr lang="zh-CN" altLang="en-US" dirty="0"/>
              <a:t>四、染色质组装</a:t>
            </a:r>
          </a:p>
        </p:txBody>
      </p:sp>
      <p:sp>
        <p:nvSpPr>
          <p:cNvPr id="68611" name="内容占位符 2">
            <a:extLst>
              <a:ext uri="{FF2B5EF4-FFF2-40B4-BE49-F238E27FC236}">
                <a16:creationId xmlns:a16="http://schemas.microsoft.com/office/drawing/2014/main" id="{0E6ADDA7-F981-41F1-8AB9-A219426E482B}"/>
              </a:ext>
            </a:extLst>
          </p:cNvPr>
          <p:cNvSpPr>
            <a:spLocks noGrp="1"/>
          </p:cNvSpPr>
          <p:nvPr>
            <p:ph idx="1"/>
          </p:nvPr>
        </p:nvSpPr>
        <p:spPr/>
        <p:txBody>
          <a:bodyPr>
            <a:normAutofit/>
          </a:bodyPr>
          <a:lstStyle/>
          <a:p>
            <a:r>
              <a:rPr lang="zh-CN" altLang="en-US" sz="2000" b="1" dirty="0">
                <a:solidFill>
                  <a:srgbClr val="0033CC"/>
                </a:solidFill>
              </a:rPr>
              <a:t>人体细胞</a:t>
            </a:r>
            <a:r>
              <a:rPr lang="en-US" altLang="zh-CN" sz="2000" b="1" dirty="0">
                <a:solidFill>
                  <a:srgbClr val="0033CC"/>
                </a:solidFill>
              </a:rPr>
              <a:t>46</a:t>
            </a:r>
            <a:r>
              <a:rPr lang="zh-CN" altLang="en-US" sz="2000" b="1" dirty="0">
                <a:solidFill>
                  <a:srgbClr val="0033CC"/>
                </a:solidFill>
              </a:rPr>
              <a:t>条染色体含</a:t>
            </a:r>
            <a:r>
              <a:rPr lang="en-US" altLang="zh-CN" sz="2000" b="1" dirty="0">
                <a:solidFill>
                  <a:srgbClr val="0033CC"/>
                </a:solidFill>
              </a:rPr>
              <a:t>DNA</a:t>
            </a:r>
            <a:r>
              <a:rPr lang="zh-CN" altLang="en-US" sz="2000" b="1" dirty="0">
                <a:solidFill>
                  <a:srgbClr val="0033CC"/>
                </a:solidFill>
              </a:rPr>
              <a:t>约</a:t>
            </a:r>
            <a:r>
              <a:rPr lang="en-US" altLang="zh-CN" sz="2000" b="1" dirty="0">
                <a:solidFill>
                  <a:srgbClr val="0033CC"/>
                </a:solidFill>
              </a:rPr>
              <a:t>6×10</a:t>
            </a:r>
            <a:r>
              <a:rPr lang="en-US" altLang="zh-CN" sz="2000" b="1" baseline="30000" dirty="0">
                <a:solidFill>
                  <a:srgbClr val="0033CC"/>
                </a:solidFill>
              </a:rPr>
              <a:t>9 </a:t>
            </a:r>
            <a:r>
              <a:rPr lang="en-US" altLang="zh-CN" sz="2000" b="1" dirty="0">
                <a:solidFill>
                  <a:srgbClr val="0033CC"/>
                </a:solidFill>
              </a:rPr>
              <a:t>bp</a:t>
            </a:r>
            <a:r>
              <a:rPr lang="zh-CN" altLang="en-US" sz="2000" b="1" dirty="0">
                <a:solidFill>
                  <a:srgbClr val="0033CC"/>
                </a:solidFill>
              </a:rPr>
              <a:t>，总长</a:t>
            </a:r>
            <a:r>
              <a:rPr lang="en-US" altLang="zh-CN" sz="2000" b="1" dirty="0">
                <a:solidFill>
                  <a:srgbClr val="0033CC"/>
                </a:solidFill>
              </a:rPr>
              <a:t>2</a:t>
            </a:r>
            <a:r>
              <a:rPr lang="zh-CN" altLang="en-US" sz="2000" b="1" dirty="0">
                <a:solidFill>
                  <a:srgbClr val="0033CC"/>
                </a:solidFill>
              </a:rPr>
              <a:t>米</a:t>
            </a:r>
          </a:p>
        </p:txBody>
      </p:sp>
      <p:pic>
        <p:nvPicPr>
          <p:cNvPr id="68612" name="内容占位符 1">
            <a:extLst>
              <a:ext uri="{FF2B5EF4-FFF2-40B4-BE49-F238E27FC236}">
                <a16:creationId xmlns:a16="http://schemas.microsoft.com/office/drawing/2014/main" id="{405C2B78-4E7C-465F-931C-6A1EDDF8C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6907183" y="1957002"/>
            <a:ext cx="5172772"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矩形 1">
            <a:extLst>
              <a:ext uri="{FF2B5EF4-FFF2-40B4-BE49-F238E27FC236}">
                <a16:creationId xmlns:a16="http://schemas.microsoft.com/office/drawing/2014/main" id="{598B9676-5A1A-4E29-B8DD-2CD563A082AA}"/>
              </a:ext>
            </a:extLst>
          </p:cNvPr>
          <p:cNvSpPr>
            <a:spLocks noChangeArrowheads="1"/>
          </p:cNvSpPr>
          <p:nvPr/>
        </p:nvSpPr>
        <p:spPr bwMode="auto">
          <a:xfrm>
            <a:off x="7934559" y="6397036"/>
            <a:ext cx="3118020" cy="26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096" dirty="0">
                <a:ea typeface="宋体" panose="02010600030101010101" pitchFamily="2" charset="-122"/>
                <a:cs typeface="Arial" panose="020B0604020202020204" pitchFamily="34" charset="0"/>
              </a:rPr>
              <a:t>http://www.chromatintoronto.ca/projects.html</a:t>
            </a:r>
          </a:p>
        </p:txBody>
      </p:sp>
      <p:pic>
        <p:nvPicPr>
          <p:cNvPr id="6" name="内容占位符 1">
            <a:extLst>
              <a:ext uri="{FF2B5EF4-FFF2-40B4-BE49-F238E27FC236}">
                <a16:creationId xmlns:a16="http://schemas.microsoft.com/office/drawing/2014/main" id="{49F06681-9D6B-41C4-9649-0CF0F9B40982}"/>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2735" y="2407002"/>
            <a:ext cx="6303048"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A53B299-86DA-47C4-BBF6-5EC91643ABC1}"/>
              </a:ext>
            </a:extLst>
          </p:cNvPr>
          <p:cNvSpPr/>
          <p:nvPr/>
        </p:nvSpPr>
        <p:spPr>
          <a:xfrm>
            <a:off x="1360645" y="6393834"/>
            <a:ext cx="3687228" cy="26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0"/>
              </a:spcBef>
            </a:pPr>
            <a:r>
              <a:rPr lang="en-US" altLang="zh-CN" sz="1096" dirty="0">
                <a:latin typeface="Arial" panose="020B0604020202020204" pitchFamily="34" charset="0"/>
                <a:ea typeface="宋体" panose="02010600030101010101" pitchFamily="2" charset="-122"/>
                <a:cs typeface="Arial" panose="020B0604020202020204" pitchFamily="34" charset="0"/>
              </a:rPr>
              <a:t>http://micro.magnet.fsu.edu/cells/nucleus/chromatin.html</a:t>
            </a:r>
          </a:p>
        </p:txBody>
      </p:sp>
    </p:spTree>
    <p:extLst>
      <p:ext uri="{BB962C8B-B14F-4D97-AF65-F5344CB8AC3E}">
        <p14:creationId xmlns:p14="http://schemas.microsoft.com/office/powerpoint/2010/main" val="3903184137"/>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内容占位符 2">
            <a:extLst>
              <a:ext uri="{FF2B5EF4-FFF2-40B4-BE49-F238E27FC236}">
                <a16:creationId xmlns:a16="http://schemas.microsoft.com/office/drawing/2014/main" id="{BE837EFC-F787-4D90-8037-EBC08B097B8B}"/>
              </a:ext>
            </a:extLst>
          </p:cNvPr>
          <p:cNvSpPr>
            <a:spLocks noGrp="1"/>
          </p:cNvSpPr>
          <p:nvPr>
            <p:ph idx="1"/>
          </p:nvPr>
        </p:nvSpPr>
        <p:spPr>
          <a:xfrm>
            <a:off x="824366" y="1219200"/>
            <a:ext cx="6292849" cy="5435604"/>
          </a:xfrm>
        </p:spPr>
        <p:txBody>
          <a:bodyPr>
            <a:normAutofit/>
          </a:bodyPr>
          <a:lstStyle/>
          <a:p>
            <a:pPr>
              <a:spcAft>
                <a:spcPts val="600"/>
              </a:spcAft>
            </a:pPr>
            <a:r>
              <a:rPr lang="zh-CN" altLang="en-US" sz="2000" b="1" dirty="0">
                <a:solidFill>
                  <a:srgbClr val="0033CC"/>
                </a:solidFill>
              </a:rPr>
              <a:t>裸露</a:t>
            </a:r>
            <a:r>
              <a:rPr lang="en-US" altLang="zh-CN" sz="2000" b="1" dirty="0">
                <a:solidFill>
                  <a:srgbClr val="0033CC"/>
                </a:solidFill>
              </a:rPr>
              <a:t>DNA </a:t>
            </a:r>
            <a:r>
              <a:rPr lang="zh-CN" altLang="en-US" sz="2000" b="1" dirty="0">
                <a:solidFill>
                  <a:srgbClr val="0033CC"/>
                </a:solidFill>
              </a:rPr>
              <a:t>组装直径</a:t>
            </a:r>
            <a:r>
              <a:rPr lang="en-US" altLang="zh-CN" sz="2000" b="1" dirty="0">
                <a:solidFill>
                  <a:srgbClr val="0033CC"/>
                </a:solidFill>
              </a:rPr>
              <a:t>30 nm </a:t>
            </a:r>
            <a:r>
              <a:rPr lang="zh-CN" altLang="en-US" sz="2000" b="1" dirty="0">
                <a:solidFill>
                  <a:srgbClr val="0033CC"/>
                </a:solidFill>
              </a:rPr>
              <a:t>螺线管</a:t>
            </a:r>
            <a:endParaRPr lang="en-US" altLang="zh-CN" sz="2000" b="1" dirty="0">
              <a:solidFill>
                <a:srgbClr val="0033CC"/>
              </a:solidFill>
            </a:endParaRPr>
          </a:p>
          <a:p>
            <a:pPr lvl="1">
              <a:spcAft>
                <a:spcPts val="600"/>
              </a:spcAft>
            </a:pPr>
            <a:r>
              <a:rPr lang="en-US" altLang="zh-CN" sz="1800" dirty="0"/>
              <a:t>H3 • H4 </a:t>
            </a:r>
            <a:r>
              <a:rPr lang="zh-CN" altLang="en-US" sz="1800" dirty="0"/>
              <a:t>两个异二聚体结合</a:t>
            </a:r>
            <a:endParaRPr lang="en-US" altLang="zh-CN" sz="1800" dirty="0"/>
          </a:p>
          <a:p>
            <a:pPr lvl="1">
              <a:spcAft>
                <a:spcPts val="600"/>
              </a:spcAft>
            </a:pPr>
            <a:r>
              <a:rPr lang="zh-CN" altLang="en-US" sz="1800" dirty="0"/>
              <a:t>两个</a:t>
            </a:r>
            <a:r>
              <a:rPr lang="en-US" altLang="zh-CN" sz="1800" dirty="0"/>
              <a:t>H2A • H2B </a:t>
            </a:r>
            <a:r>
              <a:rPr lang="zh-CN" altLang="en-US" sz="1800" dirty="0"/>
              <a:t>异二聚体加入</a:t>
            </a:r>
            <a:endParaRPr lang="en-US" altLang="zh-CN" sz="1800" dirty="0"/>
          </a:p>
          <a:p>
            <a:pPr lvl="1">
              <a:spcAft>
                <a:spcPts val="600"/>
              </a:spcAft>
            </a:pPr>
            <a:r>
              <a:rPr lang="zh-CN" altLang="en-US" sz="1800" dirty="0"/>
              <a:t>组蛋白去乙酰化，</a:t>
            </a:r>
            <a:r>
              <a:rPr lang="en-US" altLang="zh-CN" sz="1800" dirty="0"/>
              <a:t>H1</a:t>
            </a:r>
            <a:r>
              <a:rPr lang="zh-CN" altLang="en-US" sz="1800" dirty="0"/>
              <a:t>组蛋白结合伴随着核小体折叠</a:t>
            </a:r>
            <a:endParaRPr lang="en-US" altLang="zh-CN" sz="1800" dirty="0"/>
          </a:p>
          <a:p>
            <a:pPr lvl="1">
              <a:spcAft>
                <a:spcPts val="600"/>
              </a:spcAft>
            </a:pPr>
            <a:r>
              <a:rPr lang="en-US" altLang="zh-CN" sz="1800" dirty="0"/>
              <a:t>6 </a:t>
            </a:r>
            <a:r>
              <a:rPr lang="zh-CN" altLang="en-US" sz="1800" dirty="0"/>
              <a:t>个核小体组成一个螺旋旋或由其他组装方式形成一个螺线管结构</a:t>
            </a:r>
            <a:endParaRPr lang="en-US" altLang="zh-CN" sz="1800" dirty="0"/>
          </a:p>
          <a:p>
            <a:pPr lvl="1">
              <a:spcAft>
                <a:spcPts val="600"/>
              </a:spcAft>
            </a:pPr>
            <a:r>
              <a:rPr lang="zh-CN" altLang="en-US" sz="1800" dirty="0"/>
              <a:t>进一步折叠事件使染色质在核中形成确定的结构</a:t>
            </a:r>
          </a:p>
        </p:txBody>
      </p:sp>
      <p:pic>
        <p:nvPicPr>
          <p:cNvPr id="70661" name="Picture 4" descr="GA16-5">
            <a:extLst>
              <a:ext uri="{FF2B5EF4-FFF2-40B4-BE49-F238E27FC236}">
                <a16:creationId xmlns:a16="http://schemas.microsoft.com/office/drawing/2014/main" id="{D3D4195E-752B-444E-9E68-402E7B2334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4366" y="4158000"/>
            <a:ext cx="4841271"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9-11">
            <a:extLst>
              <a:ext uri="{FF2B5EF4-FFF2-40B4-BE49-F238E27FC236}">
                <a16:creationId xmlns:a16="http://schemas.microsoft.com/office/drawing/2014/main" id="{710E1D52-2D50-4FA6-90EB-517E5A32F958}"/>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7340341" y="523227"/>
            <a:ext cx="3840000" cy="5760000"/>
          </a:xfrm>
          <a:prstGeom prst="rect">
            <a:avLst/>
          </a:prstGeom>
        </p:spPr>
      </p:pic>
      <p:sp>
        <p:nvSpPr>
          <p:cNvPr id="7" name="矩形 6">
            <a:extLst>
              <a:ext uri="{FF2B5EF4-FFF2-40B4-BE49-F238E27FC236}">
                <a16:creationId xmlns:a16="http://schemas.microsoft.com/office/drawing/2014/main" id="{4E7DDAE9-AE4F-4337-88A8-7EF030142B1C}"/>
              </a:ext>
            </a:extLst>
          </p:cNvPr>
          <p:cNvSpPr/>
          <p:nvPr/>
        </p:nvSpPr>
        <p:spPr>
          <a:xfrm>
            <a:off x="6113917" y="6431726"/>
            <a:ext cx="6292849"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9-11 DNA </a:t>
            </a:r>
            <a:r>
              <a:rPr lang="zh-CN" altLang="en-US" sz="1600" b="1" dirty="0">
                <a:solidFill>
                  <a:srgbClr val="0033CC"/>
                </a:solidFill>
                <a:latin typeface="Arial" panose="020B0604020202020204" pitchFamily="34" charset="0"/>
                <a:ea typeface="微软雅黑" panose="020B0503020204020204" pitchFamily="34" charset="-122"/>
              </a:rPr>
              <a:t>组装成染色质的过程及各阶段的协助组装因子</a:t>
            </a:r>
            <a:endParaRPr lang="zh-CN" altLang="en-US" sz="1400" dirty="0">
              <a:latin typeface="Arial" panose="020B0604020202020204" pitchFamily="34" charset="0"/>
              <a:ea typeface="微软雅黑" panose="020B0503020204020204" pitchFamily="34" charset="-122"/>
            </a:endParaRPr>
          </a:p>
        </p:txBody>
      </p:sp>
      <p:sp>
        <p:nvSpPr>
          <p:cNvPr id="3" name="标题 2">
            <a:extLst>
              <a:ext uri="{FF2B5EF4-FFF2-40B4-BE49-F238E27FC236}">
                <a16:creationId xmlns:a16="http://schemas.microsoft.com/office/drawing/2014/main" id="{04908871-BA50-43D9-B699-236E185AAF82}"/>
              </a:ext>
            </a:extLst>
          </p:cNvPr>
          <p:cNvSpPr>
            <a:spLocks noGrp="1"/>
          </p:cNvSpPr>
          <p:nvPr>
            <p:ph type="title"/>
          </p:nvPr>
        </p:nvSpPr>
        <p:spPr/>
        <p:txBody>
          <a:bodyPr/>
          <a:lstStyle/>
          <a:p>
            <a:r>
              <a:rPr lang="zh-CN" altLang="en-US" dirty="0"/>
              <a:t>（一）染色质组装的前期过程</a:t>
            </a:r>
          </a:p>
        </p:txBody>
      </p:sp>
    </p:spTree>
    <p:extLst>
      <p:ext uri="{BB962C8B-B14F-4D97-AF65-F5344CB8AC3E}">
        <p14:creationId xmlns:p14="http://schemas.microsoft.com/office/powerpoint/2010/main" val="2829647552"/>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内容占位符 2">
            <a:extLst>
              <a:ext uri="{FF2B5EF4-FFF2-40B4-BE49-F238E27FC236}">
                <a16:creationId xmlns:a16="http://schemas.microsoft.com/office/drawing/2014/main" id="{E037BEA1-DBF3-4134-98D0-390303D78C30}"/>
              </a:ext>
            </a:extLst>
          </p:cNvPr>
          <p:cNvSpPr>
            <a:spLocks noGrp="1"/>
          </p:cNvSpPr>
          <p:nvPr>
            <p:ph idx="1"/>
          </p:nvPr>
        </p:nvSpPr>
        <p:spPr/>
        <p:txBody>
          <a:bodyPr>
            <a:normAutofit/>
          </a:bodyPr>
          <a:lstStyle/>
          <a:p>
            <a:pPr>
              <a:lnSpc>
                <a:spcPct val="150000"/>
              </a:lnSpc>
              <a:spcBef>
                <a:spcPts val="0"/>
              </a:spcBef>
            </a:pPr>
            <a:r>
              <a:rPr lang="zh-CN" altLang="en-US" sz="2000" dirty="0"/>
              <a:t>一级结构：核小体</a:t>
            </a:r>
            <a:endParaRPr lang="en-US" altLang="zh-CN" sz="2000" dirty="0"/>
          </a:p>
          <a:p>
            <a:pPr>
              <a:lnSpc>
                <a:spcPct val="150000"/>
              </a:lnSpc>
              <a:spcBef>
                <a:spcPts val="0"/>
              </a:spcBef>
            </a:pPr>
            <a:r>
              <a:rPr lang="zh-CN" altLang="en-US" sz="2000" dirty="0"/>
              <a:t>二级结构：螺线管</a:t>
            </a:r>
            <a:endParaRPr lang="en-US" altLang="zh-CN" sz="2000" dirty="0"/>
          </a:p>
          <a:p>
            <a:pPr>
              <a:lnSpc>
                <a:spcPct val="150000"/>
              </a:lnSpc>
              <a:spcBef>
                <a:spcPts val="0"/>
              </a:spcBef>
            </a:pPr>
            <a:r>
              <a:rPr lang="zh-CN" altLang="en-US" sz="2000" dirty="0"/>
              <a:t>三级结构：超螺线管</a:t>
            </a:r>
            <a:endParaRPr lang="en-US" altLang="zh-CN" sz="2000" dirty="0"/>
          </a:p>
          <a:p>
            <a:pPr>
              <a:lnSpc>
                <a:spcPct val="150000"/>
              </a:lnSpc>
              <a:spcBef>
                <a:spcPts val="0"/>
              </a:spcBef>
            </a:pPr>
            <a:r>
              <a:rPr lang="zh-CN" altLang="en-US" sz="2000" dirty="0"/>
              <a:t>四级结构：染色单体</a:t>
            </a:r>
          </a:p>
          <a:p>
            <a:pPr>
              <a:lnSpc>
                <a:spcPct val="150000"/>
              </a:lnSpc>
              <a:spcBef>
                <a:spcPts val="0"/>
              </a:spcBef>
            </a:pPr>
            <a:endParaRPr lang="zh-CN" altLang="en-US" sz="2000" dirty="0"/>
          </a:p>
        </p:txBody>
      </p:sp>
      <p:grpSp>
        <p:nvGrpSpPr>
          <p:cNvPr id="71684" name="组合 1">
            <a:extLst>
              <a:ext uri="{FF2B5EF4-FFF2-40B4-BE49-F238E27FC236}">
                <a16:creationId xmlns:a16="http://schemas.microsoft.com/office/drawing/2014/main" id="{6631DF84-59BE-412E-866D-1A32EFB770B8}"/>
              </a:ext>
            </a:extLst>
          </p:cNvPr>
          <p:cNvGrpSpPr>
            <a:grpSpLocks/>
          </p:cNvGrpSpPr>
          <p:nvPr/>
        </p:nvGrpSpPr>
        <p:grpSpPr bwMode="auto">
          <a:xfrm>
            <a:off x="7248344" y="564945"/>
            <a:ext cx="4813999" cy="6149951"/>
            <a:chOff x="4418236" y="1412808"/>
            <a:chExt cx="4134170" cy="5100173"/>
          </a:xfrm>
        </p:grpSpPr>
        <p:sp>
          <p:nvSpPr>
            <p:cNvPr id="71687" name="Text Box 3">
              <a:extLst>
                <a:ext uri="{FF2B5EF4-FFF2-40B4-BE49-F238E27FC236}">
                  <a16:creationId xmlns:a16="http://schemas.microsoft.com/office/drawing/2014/main" id="{491EB731-4E1E-4225-ABA2-48AC63B10428}"/>
                </a:ext>
              </a:extLst>
            </p:cNvPr>
            <p:cNvSpPr txBox="1">
              <a:spLocks noChangeArrowheads="1"/>
            </p:cNvSpPr>
            <p:nvPr/>
          </p:nvSpPr>
          <p:spPr bwMode="auto">
            <a:xfrm>
              <a:off x="4418236" y="6309321"/>
              <a:ext cx="4134170" cy="203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996">
                  <a:ea typeface="宋体" panose="02010600030101010101" pitchFamily="2" charset="-122"/>
                </a:rPr>
                <a:t>Figure 4-72 </a:t>
              </a:r>
              <a:r>
                <a:rPr lang="en-US" altLang="zh-CN" sz="996" i="1">
                  <a:ea typeface="宋体" panose="02010600030101010101" pitchFamily="2" charset="-122"/>
                </a:rPr>
                <a:t> Molecular Biology of the Cell</a:t>
              </a:r>
              <a:r>
                <a:rPr lang="en-US" altLang="zh-CN" sz="996">
                  <a:ea typeface="宋体" panose="02010600030101010101" pitchFamily="2" charset="-122"/>
                </a:rPr>
                <a:t> (© Garland Science 2008)</a:t>
              </a:r>
            </a:p>
          </p:txBody>
        </p:sp>
        <p:pic>
          <p:nvPicPr>
            <p:cNvPr id="71688" name="Picture 4" descr="figure 4-72">
              <a:extLst>
                <a:ext uri="{FF2B5EF4-FFF2-40B4-BE49-F238E27FC236}">
                  <a16:creationId xmlns:a16="http://schemas.microsoft.com/office/drawing/2014/main" id="{D6C974B2-A9F1-4D16-9A0E-05F0B32438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44237" y="1412808"/>
              <a:ext cx="3482167" cy="4776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图片 8" descr="9-12">
            <a:extLst>
              <a:ext uri="{FF2B5EF4-FFF2-40B4-BE49-F238E27FC236}">
                <a16:creationId xmlns:a16="http://schemas.microsoft.com/office/drawing/2014/main" id="{39D399C8-86F8-4F62-88C4-9D876EF2ACD0}"/>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304800" y="3429000"/>
            <a:ext cx="6041898" cy="2880000"/>
          </a:xfrm>
          <a:prstGeom prst="rect">
            <a:avLst/>
          </a:prstGeom>
        </p:spPr>
      </p:pic>
      <p:sp>
        <p:nvSpPr>
          <p:cNvPr id="10" name="矩形 9">
            <a:extLst>
              <a:ext uri="{FF2B5EF4-FFF2-40B4-BE49-F238E27FC236}">
                <a16:creationId xmlns:a16="http://schemas.microsoft.com/office/drawing/2014/main" id="{E1020514-0EF1-4DC6-B8CC-8469FC93A14B}"/>
              </a:ext>
            </a:extLst>
          </p:cNvPr>
          <p:cNvSpPr/>
          <p:nvPr/>
        </p:nvSpPr>
        <p:spPr>
          <a:xfrm>
            <a:off x="1412958" y="6402298"/>
            <a:ext cx="3825581" cy="379615"/>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9-12 30 nm </a:t>
            </a:r>
            <a:r>
              <a:rPr lang="zh-CN" altLang="en-US" sz="1600" b="1" dirty="0">
                <a:solidFill>
                  <a:srgbClr val="0033CC"/>
                </a:solidFill>
                <a:latin typeface="Arial" panose="020B0604020202020204" pitchFamily="34" charset="0"/>
                <a:ea typeface="微软雅黑" panose="020B0503020204020204" pitchFamily="34" charset="-122"/>
              </a:rPr>
              <a:t>染色质纤维的三维结构</a:t>
            </a:r>
            <a:endParaRPr lang="zh-CN" altLang="en-US" sz="1400" dirty="0">
              <a:latin typeface="Arial" panose="020B0604020202020204" pitchFamily="34" charset="0"/>
              <a:ea typeface="微软雅黑" panose="020B0503020204020204" pitchFamily="34" charset="-122"/>
            </a:endParaRPr>
          </a:p>
        </p:txBody>
      </p:sp>
      <p:sp>
        <p:nvSpPr>
          <p:cNvPr id="3" name="标题 2">
            <a:extLst>
              <a:ext uri="{FF2B5EF4-FFF2-40B4-BE49-F238E27FC236}">
                <a16:creationId xmlns:a16="http://schemas.microsoft.com/office/drawing/2014/main" id="{D44E4AD5-D520-44CD-A3B1-DCE7CB9D77CE}"/>
              </a:ext>
            </a:extLst>
          </p:cNvPr>
          <p:cNvSpPr>
            <a:spLocks noGrp="1"/>
          </p:cNvSpPr>
          <p:nvPr>
            <p:ph type="title"/>
          </p:nvPr>
        </p:nvSpPr>
        <p:spPr/>
        <p:txBody>
          <a:bodyPr/>
          <a:lstStyle/>
          <a:p>
            <a:r>
              <a:rPr lang="zh-CN" altLang="en-US" dirty="0"/>
              <a:t>（二）染色质组装的多级螺旋模型</a:t>
            </a:r>
          </a:p>
        </p:txBody>
      </p:sp>
    </p:spTree>
    <p:extLst>
      <p:ext uri="{BB962C8B-B14F-4D97-AF65-F5344CB8AC3E}">
        <p14:creationId xmlns:p14="http://schemas.microsoft.com/office/powerpoint/2010/main" val="2000252075"/>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figure_24_30">
            <a:extLst>
              <a:ext uri="{FF2B5EF4-FFF2-40B4-BE49-F238E27FC236}">
                <a16:creationId xmlns:a16="http://schemas.microsoft.com/office/drawing/2014/main" id="{FC70F511-0C47-4B1E-A842-7B7D26E9C46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0583" y="3258000"/>
            <a:ext cx="5095417"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0" name="图片 1">
            <a:extLst>
              <a:ext uri="{FF2B5EF4-FFF2-40B4-BE49-F238E27FC236}">
                <a16:creationId xmlns:a16="http://schemas.microsoft.com/office/drawing/2014/main" id="{830F8D6B-ABEA-4B19-BF88-CD866B6059D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662867" y="694291"/>
            <a:ext cx="3849624" cy="586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3C16E3D4-E959-460D-BE80-C66FEC347E97}"/>
              </a:ext>
            </a:extLst>
          </p:cNvPr>
          <p:cNvSpPr>
            <a:spLocks noGrp="1"/>
          </p:cNvSpPr>
          <p:nvPr>
            <p:ph type="title"/>
          </p:nvPr>
        </p:nvSpPr>
        <p:spPr/>
        <p:txBody>
          <a:bodyPr/>
          <a:lstStyle/>
          <a:p>
            <a:r>
              <a:rPr lang="zh-CN" altLang="en-US" dirty="0"/>
              <a:t>（三）染色质组装的放射环结构模型</a:t>
            </a:r>
          </a:p>
        </p:txBody>
      </p:sp>
      <p:sp>
        <p:nvSpPr>
          <p:cNvPr id="5" name="内容占位符 4">
            <a:extLst>
              <a:ext uri="{FF2B5EF4-FFF2-40B4-BE49-F238E27FC236}">
                <a16:creationId xmlns:a16="http://schemas.microsoft.com/office/drawing/2014/main" id="{1A8A6D56-54DC-465E-B631-DC967201C5F1}"/>
              </a:ext>
            </a:extLst>
          </p:cNvPr>
          <p:cNvSpPr>
            <a:spLocks noGrp="1"/>
          </p:cNvSpPr>
          <p:nvPr>
            <p:ph idx="1"/>
          </p:nvPr>
        </p:nvSpPr>
        <p:spPr>
          <a:xfrm>
            <a:off x="824366" y="1028700"/>
            <a:ext cx="6662284" cy="5435604"/>
          </a:xfrm>
        </p:spPr>
        <p:txBody>
          <a:bodyPr>
            <a:normAutofit/>
          </a:bodyPr>
          <a:lstStyle/>
          <a:p>
            <a:pPr>
              <a:lnSpc>
                <a:spcPts val="3000"/>
              </a:lnSpc>
            </a:pPr>
            <a:r>
              <a:rPr lang="zh-CN" altLang="en-US" sz="2000" dirty="0"/>
              <a:t>电镜：非组蛋白构成染色体骨架（</a:t>
            </a:r>
            <a:r>
              <a:rPr lang="en-US" altLang="zh-CN" sz="2000" dirty="0"/>
              <a:t>chromosomal scaffold</a:t>
            </a:r>
            <a:r>
              <a:rPr lang="zh-CN" altLang="en-US" sz="2000" dirty="0"/>
              <a:t>）和与骨架相连的无数</a:t>
            </a:r>
            <a:r>
              <a:rPr lang="en-US" altLang="zh-CN" sz="2000" dirty="0"/>
              <a:t>DNA </a:t>
            </a:r>
            <a:r>
              <a:rPr lang="zh-CN" altLang="en-US" sz="2000" dirty="0"/>
              <a:t>侧环</a:t>
            </a:r>
            <a:endParaRPr lang="en-US" altLang="zh-CN" sz="2000" dirty="0"/>
          </a:p>
          <a:p>
            <a:pPr>
              <a:lnSpc>
                <a:spcPts val="3000"/>
              </a:lnSpc>
            </a:pPr>
            <a:r>
              <a:rPr lang="zh-CN" altLang="en-US" sz="2000" b="1" dirty="0">
                <a:solidFill>
                  <a:srgbClr val="0033CC"/>
                </a:solidFill>
              </a:rPr>
              <a:t>染色体的骨架－放射环结构模型（</a:t>
            </a:r>
            <a:r>
              <a:rPr lang="en-US" altLang="zh-CN" sz="2000" b="1" dirty="0">
                <a:solidFill>
                  <a:srgbClr val="0033CC"/>
                </a:solidFill>
              </a:rPr>
              <a:t>scaffold radial loop structure model</a:t>
            </a:r>
            <a:r>
              <a:rPr lang="zh-CN" altLang="en-US" sz="2000" b="1" dirty="0">
                <a:solidFill>
                  <a:srgbClr val="0033CC"/>
                </a:solidFill>
              </a:rPr>
              <a:t>）：</a:t>
            </a:r>
            <a:r>
              <a:rPr lang="en-US" altLang="zh-CN" sz="2000" dirty="0"/>
              <a:t>30 nm </a:t>
            </a:r>
            <a:r>
              <a:rPr lang="zh-CN" altLang="en-US" sz="2000" dirty="0"/>
              <a:t>的染色线折叠成环，沿染色体纵轴，由中央向四周伸出，构成放射环</a:t>
            </a:r>
          </a:p>
        </p:txBody>
      </p:sp>
    </p:spTree>
    <p:extLst>
      <p:ext uri="{BB962C8B-B14F-4D97-AF65-F5344CB8AC3E}">
        <p14:creationId xmlns:p14="http://schemas.microsoft.com/office/powerpoint/2010/main" val="2043053550"/>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F05458B6-2CC9-49C5-BA85-DA87721FDBA9}"/>
              </a:ext>
            </a:extLst>
          </p:cNvPr>
          <p:cNvSpPr>
            <a:spLocks noGrp="1"/>
          </p:cNvSpPr>
          <p:nvPr>
            <p:ph type="title"/>
          </p:nvPr>
        </p:nvSpPr>
        <p:spPr/>
        <p:txBody>
          <a:bodyPr/>
          <a:lstStyle/>
          <a:p>
            <a:r>
              <a:rPr lang="zh-CN" altLang="en-US" dirty="0"/>
              <a:t>五、染色质类型      </a:t>
            </a:r>
            <a:r>
              <a:rPr lang="zh-CN" altLang="en-US" sz="2400" dirty="0">
                <a:solidFill>
                  <a:srgbClr val="0033CC"/>
                </a:solidFill>
              </a:rPr>
              <a:t>（一）常染色质与异染色质</a:t>
            </a:r>
            <a:endParaRPr lang="zh-CN" altLang="en-US" dirty="0">
              <a:solidFill>
                <a:srgbClr val="0033CC"/>
              </a:solidFill>
            </a:endParaRPr>
          </a:p>
        </p:txBody>
      </p:sp>
      <p:sp>
        <p:nvSpPr>
          <p:cNvPr id="77827" name="内容占位符 2">
            <a:extLst>
              <a:ext uri="{FF2B5EF4-FFF2-40B4-BE49-F238E27FC236}">
                <a16:creationId xmlns:a16="http://schemas.microsoft.com/office/drawing/2014/main" id="{BC696E96-E4D2-43F7-86EC-0FDCCABDA940}"/>
              </a:ext>
            </a:extLst>
          </p:cNvPr>
          <p:cNvSpPr>
            <a:spLocks noGrp="1"/>
          </p:cNvSpPr>
          <p:nvPr>
            <p:ph idx="1"/>
          </p:nvPr>
        </p:nvSpPr>
        <p:spPr>
          <a:xfrm>
            <a:off x="824366" y="1219200"/>
            <a:ext cx="6852784" cy="5435604"/>
          </a:xfrm>
        </p:spPr>
        <p:txBody>
          <a:bodyPr>
            <a:normAutofit/>
          </a:bodyPr>
          <a:lstStyle/>
          <a:p>
            <a:pPr>
              <a:lnSpc>
                <a:spcPct val="150000"/>
              </a:lnSpc>
            </a:pPr>
            <a:r>
              <a:rPr lang="zh-CN" altLang="en-US" sz="2000" b="1" dirty="0">
                <a:solidFill>
                  <a:srgbClr val="0033CC"/>
                </a:solidFill>
              </a:rPr>
              <a:t>常染色质</a:t>
            </a:r>
            <a:r>
              <a:rPr lang="zh-CN" altLang="en-US" sz="1800" b="1" dirty="0">
                <a:solidFill>
                  <a:srgbClr val="0033CC"/>
                </a:solidFill>
              </a:rPr>
              <a:t>（</a:t>
            </a:r>
            <a:r>
              <a:rPr lang="en-US" altLang="zh-CN" sz="1800" b="1" dirty="0">
                <a:solidFill>
                  <a:srgbClr val="0033CC"/>
                </a:solidFill>
              </a:rPr>
              <a:t>euchromatin</a:t>
            </a:r>
            <a:r>
              <a:rPr lang="zh-CN" altLang="en-US" sz="1800" b="1" dirty="0">
                <a:solidFill>
                  <a:srgbClr val="0033CC"/>
                </a:solidFill>
              </a:rPr>
              <a:t>）</a:t>
            </a:r>
            <a:r>
              <a:rPr lang="zh-CN" altLang="en-US" sz="1800" dirty="0"/>
              <a:t>：间期细胞核内染色质纤维折叠压缩程度低，相对处于伸展状态，用碱性染料染色时着色浅</a:t>
            </a:r>
            <a:endParaRPr lang="en-US" altLang="zh-CN" sz="1800" dirty="0"/>
          </a:p>
          <a:p>
            <a:pPr>
              <a:lnSpc>
                <a:spcPct val="150000"/>
              </a:lnSpc>
            </a:pPr>
            <a:r>
              <a:rPr lang="zh-CN" altLang="en-US" sz="2000" b="1" dirty="0">
                <a:solidFill>
                  <a:srgbClr val="0033CC"/>
                </a:solidFill>
              </a:rPr>
              <a:t>异染色质 </a:t>
            </a:r>
            <a:r>
              <a:rPr lang="zh-CN" altLang="en-US" sz="1800" b="1" dirty="0">
                <a:solidFill>
                  <a:srgbClr val="0033CC"/>
                </a:solidFill>
              </a:rPr>
              <a:t>（</a:t>
            </a:r>
            <a:r>
              <a:rPr lang="en-US" altLang="zh-CN" sz="1800" b="1" dirty="0">
                <a:solidFill>
                  <a:srgbClr val="0033CC"/>
                </a:solidFill>
              </a:rPr>
              <a:t>heterochromatin</a:t>
            </a:r>
            <a:r>
              <a:rPr lang="zh-CN" altLang="en-US" sz="1800" b="1" dirty="0">
                <a:solidFill>
                  <a:srgbClr val="0033CC"/>
                </a:solidFill>
              </a:rPr>
              <a:t>）：</a:t>
            </a:r>
            <a:r>
              <a:rPr lang="zh-CN" altLang="en-US" sz="1800" dirty="0"/>
              <a:t>间期细胞核中染色质纤维折叠压缩程度高，处于聚缩状态，用碱性染料染色时着色深</a:t>
            </a:r>
            <a:endParaRPr lang="en-US" altLang="zh-CN" sz="1800" dirty="0"/>
          </a:p>
          <a:p>
            <a:pPr lvl="1">
              <a:lnSpc>
                <a:spcPct val="150000"/>
              </a:lnSpc>
            </a:pPr>
            <a:r>
              <a:rPr lang="zh-CN" altLang="en-US" sz="1800" b="1" dirty="0"/>
              <a:t>结构异染色质或组成型异染色质</a:t>
            </a:r>
            <a:r>
              <a:rPr lang="zh-CN" altLang="en-US" sz="1800" b="1" dirty="0">
                <a:solidFill>
                  <a:srgbClr val="0033CC"/>
                </a:solidFill>
              </a:rPr>
              <a:t>（</a:t>
            </a:r>
            <a:r>
              <a:rPr lang="en-US" altLang="zh-CN" sz="1800" b="1" dirty="0">
                <a:solidFill>
                  <a:srgbClr val="0033CC"/>
                </a:solidFill>
              </a:rPr>
              <a:t>constitutive heterochromatin</a:t>
            </a:r>
            <a:r>
              <a:rPr lang="zh-CN" altLang="en-US" sz="1800" b="1" dirty="0">
                <a:solidFill>
                  <a:srgbClr val="0033CC"/>
                </a:solidFill>
              </a:rPr>
              <a:t>）：</a:t>
            </a:r>
            <a:r>
              <a:rPr lang="zh-CN" altLang="en-US" sz="1800" dirty="0"/>
              <a:t>整个细胞周期均处于聚缩状态，没有较大变化；在中期染色体上多定位于着丝粒区、端粒、次缢痕等；由相对简单、高度重复的</a:t>
            </a:r>
            <a:r>
              <a:rPr lang="en-US" altLang="zh-CN" sz="1800" dirty="0"/>
              <a:t>DNA </a:t>
            </a:r>
            <a:r>
              <a:rPr lang="zh-CN" altLang="en-US" sz="1800" dirty="0"/>
              <a:t>序列构成；具有显著的遗传惰性；为晚复制、早聚缩</a:t>
            </a:r>
            <a:endParaRPr lang="en-US" altLang="zh-CN" sz="1800" dirty="0"/>
          </a:p>
          <a:p>
            <a:pPr lvl="1">
              <a:lnSpc>
                <a:spcPct val="150000"/>
              </a:lnSpc>
            </a:pPr>
            <a:r>
              <a:rPr lang="zh-CN" altLang="en-US" sz="1800" b="1" dirty="0"/>
              <a:t>兼性异染色质 </a:t>
            </a:r>
            <a:r>
              <a:rPr lang="zh-CN" altLang="en-US" sz="1800" b="1" dirty="0">
                <a:solidFill>
                  <a:srgbClr val="0033CC"/>
                </a:solidFill>
              </a:rPr>
              <a:t>（</a:t>
            </a:r>
            <a:r>
              <a:rPr lang="en-US" altLang="zh-CN" sz="1800" b="1" dirty="0">
                <a:solidFill>
                  <a:srgbClr val="0033CC"/>
                </a:solidFill>
              </a:rPr>
              <a:t>facultative heterochromatin</a:t>
            </a:r>
            <a:r>
              <a:rPr lang="zh-CN" altLang="en-US" sz="1800" b="1" dirty="0">
                <a:solidFill>
                  <a:srgbClr val="0033CC"/>
                </a:solidFill>
              </a:rPr>
              <a:t>）：</a:t>
            </a:r>
            <a:r>
              <a:rPr lang="zh-CN" altLang="en-US" sz="1800" dirty="0"/>
              <a:t>在某些细胞类型或一定的发育阶段，原来的常染色质聚缩，并丧失基因转录活性，变为异染色质；如巴氏小体（</a:t>
            </a:r>
            <a:r>
              <a:rPr lang="en-US" altLang="zh-CN" sz="1800" dirty="0"/>
              <a:t>Barr body</a:t>
            </a:r>
            <a:r>
              <a:rPr lang="zh-CN" altLang="en-US" sz="1800" dirty="0"/>
              <a:t>）</a:t>
            </a:r>
            <a:endParaRPr lang="en-US" altLang="zh-CN" sz="1800" dirty="0"/>
          </a:p>
          <a:p>
            <a:pPr>
              <a:lnSpc>
                <a:spcPct val="150000"/>
              </a:lnSpc>
            </a:pPr>
            <a:endParaRPr lang="zh-CN" altLang="en-US" sz="2000" dirty="0"/>
          </a:p>
        </p:txBody>
      </p:sp>
      <p:pic>
        <p:nvPicPr>
          <p:cNvPr id="77828" name="Picture 2" descr="figure 6-33a">
            <a:extLst>
              <a:ext uri="{FF2B5EF4-FFF2-40B4-BE49-F238E27FC236}">
                <a16:creationId xmlns:a16="http://schemas.microsoft.com/office/drawing/2014/main" id="{D6C72B6B-7DB5-49C7-BDEB-1C06D7FD99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632544" y="563196"/>
            <a:ext cx="3132000" cy="3620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3">
            <a:extLst>
              <a:ext uri="{FF2B5EF4-FFF2-40B4-BE49-F238E27FC236}">
                <a16:creationId xmlns:a16="http://schemas.microsoft.com/office/drawing/2014/main" id="{4F566B2F-E5D5-4B60-B312-BEA30DF3119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632544" y="4269735"/>
            <a:ext cx="3132000" cy="206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14992F0B-F1FD-4155-85A9-A35C42C14BF9}"/>
              </a:ext>
            </a:extLst>
          </p:cNvPr>
          <p:cNvSpPr>
            <a:spLocks noChangeArrowheads="1"/>
          </p:cNvSpPr>
          <p:nvPr/>
        </p:nvSpPr>
        <p:spPr bwMode="auto">
          <a:xfrm>
            <a:off x="8442769" y="6382869"/>
            <a:ext cx="3511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400" b="1" dirty="0">
                <a:solidFill>
                  <a:srgbClr val="0033CC"/>
                </a:solidFill>
                <a:ea typeface="宋体" panose="02010600030101010101" pitchFamily="2" charset="-122"/>
                <a:cs typeface="Arial" panose="020B0604020202020204" pitchFamily="34" charset="0"/>
              </a:rPr>
              <a:t>Barr Bodies: </a:t>
            </a:r>
            <a:r>
              <a:rPr lang="en-US" altLang="zh-CN" sz="1400" b="1" dirty="0" err="1">
                <a:solidFill>
                  <a:srgbClr val="0033CC"/>
                </a:solidFill>
                <a:ea typeface="宋体" panose="02010600030101010101" pitchFamily="2" charset="-122"/>
                <a:cs typeface="Arial" panose="020B0604020202020204" pitchFamily="34" charset="0"/>
              </a:rPr>
              <a:t>heterochromatinized</a:t>
            </a:r>
            <a:r>
              <a:rPr lang="en-US" altLang="zh-CN" sz="1400" b="1" dirty="0">
                <a:solidFill>
                  <a:srgbClr val="0033CC"/>
                </a:solidFill>
                <a:ea typeface="宋体" panose="02010600030101010101" pitchFamily="2" charset="-122"/>
                <a:cs typeface="Arial" panose="020B0604020202020204" pitchFamily="34" charset="0"/>
              </a:rPr>
              <a:t> X-chromosomes</a:t>
            </a:r>
            <a:endParaRPr lang="zh-CN" altLang="en-US" sz="1400" b="1" dirty="0">
              <a:solidFill>
                <a:srgbClr val="0033CC"/>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833542508"/>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内容占位符 2">
            <a:extLst>
              <a:ext uri="{FF2B5EF4-FFF2-40B4-BE49-F238E27FC236}">
                <a16:creationId xmlns:a16="http://schemas.microsoft.com/office/drawing/2014/main" id="{B7A3B29E-BDD5-4146-899B-29F8E6E6A8A9}"/>
              </a:ext>
            </a:extLst>
          </p:cNvPr>
          <p:cNvSpPr>
            <a:spLocks noGrp="1"/>
          </p:cNvSpPr>
          <p:nvPr>
            <p:ph idx="1"/>
          </p:nvPr>
        </p:nvSpPr>
        <p:spPr/>
        <p:txBody>
          <a:bodyPr>
            <a:normAutofit/>
          </a:bodyPr>
          <a:lstStyle/>
          <a:p>
            <a:pPr>
              <a:lnSpc>
                <a:spcPct val="150000"/>
              </a:lnSpc>
            </a:pPr>
            <a:r>
              <a:rPr lang="zh-CN" altLang="en-US" sz="2000" dirty="0"/>
              <a:t>异染色质或常染色质之间随着发育时期或细胞周期的变化可能相互转化</a:t>
            </a:r>
            <a:endParaRPr lang="en-US" altLang="zh-CN" sz="2000" dirty="0"/>
          </a:p>
          <a:p>
            <a:pPr>
              <a:lnSpc>
                <a:spcPct val="150000"/>
              </a:lnSpc>
            </a:pPr>
            <a:r>
              <a:rPr lang="zh-CN" altLang="en-US" sz="2000" dirty="0"/>
              <a:t>异染色质与常染色质之间的转变常常需要伴随着一些组蛋白与</a:t>
            </a:r>
            <a:r>
              <a:rPr lang="en-US" altLang="zh-CN" sz="2000" dirty="0"/>
              <a:t>DNA </a:t>
            </a:r>
            <a:r>
              <a:rPr lang="zh-CN" altLang="en-US" sz="2000" dirty="0"/>
              <a:t>修饰</a:t>
            </a:r>
          </a:p>
        </p:txBody>
      </p:sp>
      <p:pic>
        <p:nvPicPr>
          <p:cNvPr id="102404" name="内容占位符 3" descr="imagepage13.JPG">
            <a:extLst>
              <a:ext uri="{FF2B5EF4-FFF2-40B4-BE49-F238E27FC236}">
                <a16:creationId xmlns:a16="http://schemas.microsoft.com/office/drawing/2014/main" id="{782F5F84-F0B5-4236-996B-D12E04EE82A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12855" y="2714625"/>
            <a:ext cx="876629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0516B658-2B95-4256-876F-BE3EF178591D}"/>
              </a:ext>
            </a:extLst>
          </p:cNvPr>
          <p:cNvSpPr/>
          <p:nvPr/>
        </p:nvSpPr>
        <p:spPr>
          <a:xfrm>
            <a:off x="1405343" y="6447484"/>
            <a:ext cx="9381315"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9-14 </a:t>
            </a:r>
            <a:r>
              <a:rPr lang="zh-CN" altLang="en-US" sz="1600" b="1" dirty="0">
                <a:solidFill>
                  <a:srgbClr val="0033CC"/>
                </a:solidFill>
                <a:latin typeface="Arial" panose="020B0604020202020204" pitchFamily="34" charset="0"/>
                <a:ea typeface="微软雅黑" panose="020B0503020204020204" pitchFamily="34" charset="-122"/>
              </a:rPr>
              <a:t>常染色质与异染色质转变过程中伴随的组蛋白修饰的变化</a:t>
            </a:r>
            <a:endParaRPr lang="zh-CN" altLang="en-US" sz="1400" dirty="0">
              <a:latin typeface="Arial" panose="020B0604020202020204" pitchFamily="34" charset="0"/>
              <a:ea typeface="微软雅黑" panose="020B0503020204020204" pitchFamily="34" charset="-122"/>
            </a:endParaRPr>
          </a:p>
        </p:txBody>
      </p:sp>
      <p:sp>
        <p:nvSpPr>
          <p:cNvPr id="3" name="标题 2">
            <a:extLst>
              <a:ext uri="{FF2B5EF4-FFF2-40B4-BE49-F238E27FC236}">
                <a16:creationId xmlns:a16="http://schemas.microsoft.com/office/drawing/2014/main" id="{818F3DA1-2503-4A86-BD17-FC0556A44D36}"/>
              </a:ext>
            </a:extLst>
          </p:cNvPr>
          <p:cNvSpPr>
            <a:spLocks noGrp="1"/>
          </p:cNvSpPr>
          <p:nvPr>
            <p:ph type="title"/>
          </p:nvPr>
        </p:nvSpPr>
        <p:spPr/>
        <p:txBody>
          <a:bodyPr/>
          <a:lstStyle/>
          <a:p>
            <a:r>
              <a:rPr lang="zh-CN" altLang="en-US" dirty="0"/>
              <a:t>（二）常染色质与异染色质间的转变</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42D525-0611-468B-BF64-15128D57CDD9}"/>
              </a:ext>
            </a:extLst>
          </p:cNvPr>
          <p:cNvSpPr>
            <a:spLocks noGrp="1"/>
          </p:cNvSpPr>
          <p:nvPr>
            <p:ph type="title"/>
          </p:nvPr>
        </p:nvSpPr>
        <p:spPr/>
        <p:txBody>
          <a:bodyPr/>
          <a:lstStyle/>
          <a:p>
            <a:r>
              <a:rPr lang="zh-CN" altLang="en-US" dirty="0"/>
              <a:t>核被膜（</a:t>
            </a:r>
            <a:r>
              <a:rPr lang="en-US" altLang="zh-CN" dirty="0"/>
              <a:t>nuclear envelope</a:t>
            </a:r>
            <a:r>
              <a:rPr lang="zh-CN" altLang="en-US" dirty="0"/>
              <a:t>）</a:t>
            </a:r>
          </a:p>
        </p:txBody>
      </p:sp>
      <p:sp>
        <p:nvSpPr>
          <p:cNvPr id="2" name="内容占位符 1">
            <a:extLst>
              <a:ext uri="{FF2B5EF4-FFF2-40B4-BE49-F238E27FC236}">
                <a16:creationId xmlns:a16="http://schemas.microsoft.com/office/drawing/2014/main" id="{071D361A-AF14-4F81-94D6-FC5CD178D46E}"/>
              </a:ext>
            </a:extLst>
          </p:cNvPr>
          <p:cNvSpPr>
            <a:spLocks noGrp="1"/>
          </p:cNvSpPr>
          <p:nvPr>
            <p:ph idx="1"/>
          </p:nvPr>
        </p:nvSpPr>
        <p:spPr/>
        <p:txBody>
          <a:bodyPr>
            <a:normAutofit/>
          </a:bodyPr>
          <a:lstStyle/>
          <a:p>
            <a:pPr>
              <a:spcAft>
                <a:spcPts val="600"/>
              </a:spcAft>
            </a:pPr>
            <a:r>
              <a:rPr lang="zh-CN" altLang="en-US" sz="2000" dirty="0"/>
              <a:t>位于细胞核的最外层，是细胞核与细胞质之间的界膜</a:t>
            </a:r>
            <a:endParaRPr lang="en-US" altLang="zh-CN" sz="2000" dirty="0"/>
          </a:p>
          <a:p>
            <a:pPr>
              <a:spcAft>
                <a:spcPts val="600"/>
              </a:spcAft>
            </a:pPr>
            <a:r>
              <a:rPr lang="zh-CN" altLang="en-US" sz="2000" dirty="0"/>
              <a:t>主要有</a:t>
            </a:r>
            <a:r>
              <a:rPr lang="en-US" altLang="zh-CN" sz="2000" dirty="0"/>
              <a:t>3 </a:t>
            </a:r>
            <a:r>
              <a:rPr lang="zh-CN" altLang="en-US" sz="2000" dirty="0"/>
              <a:t>种</a:t>
            </a:r>
            <a:r>
              <a:rPr lang="zh-CN" altLang="en-US" sz="2000" b="1" dirty="0">
                <a:solidFill>
                  <a:srgbClr val="0033CC"/>
                </a:solidFill>
              </a:rPr>
              <a:t>结构</a:t>
            </a:r>
            <a:r>
              <a:rPr lang="zh-CN" altLang="en-US" sz="2000" dirty="0"/>
              <a:t>组分：</a:t>
            </a:r>
            <a:r>
              <a:rPr lang="zh-CN" altLang="en-US" sz="2000" b="1" dirty="0">
                <a:solidFill>
                  <a:srgbClr val="0033CC"/>
                </a:solidFill>
              </a:rPr>
              <a:t>双层核膜</a:t>
            </a:r>
            <a:r>
              <a:rPr lang="zh-CN" altLang="en-US" sz="2000" dirty="0"/>
              <a:t>、</a:t>
            </a:r>
            <a:r>
              <a:rPr lang="zh-CN" altLang="en-US" sz="2000" b="1" dirty="0">
                <a:solidFill>
                  <a:srgbClr val="0033CC"/>
                </a:solidFill>
              </a:rPr>
              <a:t>核孔复合体</a:t>
            </a:r>
            <a:r>
              <a:rPr lang="zh-CN" altLang="en-US" sz="2000" dirty="0"/>
              <a:t>与</a:t>
            </a:r>
            <a:r>
              <a:rPr lang="zh-CN" altLang="en-US" sz="2000" b="1" dirty="0">
                <a:solidFill>
                  <a:srgbClr val="0033CC"/>
                </a:solidFill>
              </a:rPr>
              <a:t>核纤层</a:t>
            </a:r>
            <a:endParaRPr lang="en-US" altLang="zh-CN" sz="2000" b="1" dirty="0">
              <a:solidFill>
                <a:srgbClr val="0033CC"/>
              </a:solidFill>
            </a:endParaRPr>
          </a:p>
          <a:p>
            <a:pPr>
              <a:spcAft>
                <a:spcPts val="600"/>
              </a:spcAft>
            </a:pPr>
            <a:r>
              <a:rPr lang="zh-CN" altLang="en-US" sz="2000" b="1" dirty="0">
                <a:solidFill>
                  <a:srgbClr val="0033CC"/>
                </a:solidFill>
              </a:rPr>
              <a:t>功能：</a:t>
            </a:r>
            <a:r>
              <a:rPr lang="zh-CN" altLang="en-US" sz="2000" dirty="0"/>
              <a:t>构成了核、质之间的天然选择性屏障；调控细胞核内外的物质交换和信息交流</a:t>
            </a:r>
          </a:p>
        </p:txBody>
      </p:sp>
      <p:pic>
        <p:nvPicPr>
          <p:cNvPr id="5" name="图片 4" descr="9-1a">
            <a:extLst>
              <a:ext uri="{FF2B5EF4-FFF2-40B4-BE49-F238E27FC236}">
                <a16:creationId xmlns:a16="http://schemas.microsoft.com/office/drawing/2014/main" id="{D8B4B08A-0171-4B89-8586-DEFDB27FF546}"/>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216375" y="2957189"/>
            <a:ext cx="4258594" cy="2700000"/>
          </a:xfrm>
          <a:prstGeom prst="rect">
            <a:avLst/>
          </a:prstGeom>
        </p:spPr>
      </p:pic>
      <p:pic>
        <p:nvPicPr>
          <p:cNvPr id="6" name="图片 5" descr="9-1b">
            <a:extLst>
              <a:ext uri="{FF2B5EF4-FFF2-40B4-BE49-F238E27FC236}">
                <a16:creationId xmlns:a16="http://schemas.microsoft.com/office/drawing/2014/main" id="{51EC531F-CA67-4F34-B4A6-367943B989C6}"/>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7012344" y="2957189"/>
            <a:ext cx="3963281" cy="2700000"/>
          </a:xfrm>
          <a:prstGeom prst="rect">
            <a:avLst/>
          </a:prstGeom>
        </p:spPr>
      </p:pic>
      <p:sp>
        <p:nvSpPr>
          <p:cNvPr id="7" name="矩形 6">
            <a:extLst>
              <a:ext uri="{FF2B5EF4-FFF2-40B4-BE49-F238E27FC236}">
                <a16:creationId xmlns:a16="http://schemas.microsoft.com/office/drawing/2014/main" id="{C974F4EF-B2C3-484F-B87E-65D90FCBC3D0}"/>
              </a:ext>
            </a:extLst>
          </p:cNvPr>
          <p:cNvSpPr/>
          <p:nvPr/>
        </p:nvSpPr>
        <p:spPr>
          <a:xfrm>
            <a:off x="3036317" y="5876962"/>
            <a:ext cx="6119366"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9-1 </a:t>
            </a:r>
            <a:r>
              <a:rPr lang="zh-CN" altLang="en-US" sz="1600" b="1" dirty="0">
                <a:solidFill>
                  <a:srgbClr val="0033CC"/>
                </a:solidFill>
                <a:latin typeface="Arial" panose="020B0604020202020204" pitchFamily="34" charset="0"/>
                <a:ea typeface="微软雅黑" panose="020B0503020204020204" pitchFamily="34" charset="-122"/>
              </a:rPr>
              <a:t>细胞核截面图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细胞核结构组成示意图。</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透射电镜图片显示胰腺细胞核：</a:t>
            </a:r>
          </a:p>
          <a:p>
            <a:pPr algn="ctr">
              <a:lnSpc>
                <a:spcPts val="2400"/>
              </a:lnSpc>
            </a:pPr>
            <a:r>
              <a:rPr lang="en-US" altLang="zh-CN" sz="1400" dirty="0">
                <a:latin typeface="Arial" panose="020B0604020202020204" pitchFamily="34" charset="0"/>
                <a:ea typeface="微软雅黑" panose="020B0503020204020204" pitchFamily="34" charset="-122"/>
              </a:rPr>
              <a:t>Nu</a:t>
            </a:r>
            <a:r>
              <a:rPr lang="zh-CN" altLang="en-US" sz="1400" dirty="0">
                <a:latin typeface="Arial" panose="020B0604020202020204" pitchFamily="34" charset="0"/>
                <a:ea typeface="微软雅黑" panose="020B0503020204020204" pitchFamily="34" charset="-122"/>
              </a:rPr>
              <a:t>，核仁；</a:t>
            </a:r>
            <a:r>
              <a:rPr lang="en-US" altLang="zh-CN" sz="1400" dirty="0">
                <a:latin typeface="Arial" panose="020B0604020202020204" pitchFamily="34" charset="0"/>
                <a:ea typeface="微软雅黑" panose="020B0503020204020204" pitchFamily="34" charset="-122"/>
              </a:rPr>
              <a:t>NPC</a:t>
            </a:r>
            <a:r>
              <a:rPr lang="zh-CN" altLang="en-US" sz="1400" dirty="0">
                <a:latin typeface="Arial" panose="020B0604020202020204" pitchFamily="34" charset="0"/>
                <a:ea typeface="微软雅黑" panose="020B0503020204020204" pitchFamily="34" charset="-122"/>
              </a:rPr>
              <a:t>，核孔复合体；</a:t>
            </a:r>
            <a:r>
              <a:rPr lang="en-US" altLang="zh-CN" sz="1400" dirty="0" err="1">
                <a:latin typeface="Arial" panose="020B0604020202020204" pitchFamily="34" charset="0"/>
                <a:ea typeface="微软雅黑" panose="020B0503020204020204" pitchFamily="34" charset="-122"/>
              </a:rPr>
              <a:t>Chr</a:t>
            </a:r>
            <a:r>
              <a:rPr lang="zh-CN" altLang="en-US" sz="1400" dirty="0">
                <a:latin typeface="Arial" panose="020B0604020202020204" pitchFamily="34" charset="0"/>
                <a:ea typeface="微软雅黑" panose="020B0503020204020204" pitchFamily="34" charset="-122"/>
              </a:rPr>
              <a:t>，染色质；</a:t>
            </a:r>
            <a:r>
              <a:rPr lang="en-US" altLang="zh-CN" sz="1400" dirty="0">
                <a:latin typeface="Arial" panose="020B0604020202020204" pitchFamily="34" charset="0"/>
                <a:ea typeface="微软雅黑" panose="020B0503020204020204" pitchFamily="34" charset="-122"/>
              </a:rPr>
              <a:t>NE</a:t>
            </a:r>
            <a:r>
              <a:rPr lang="zh-CN" altLang="en-US" sz="1400" dirty="0">
                <a:latin typeface="Arial" panose="020B0604020202020204" pitchFamily="34" charset="0"/>
                <a:ea typeface="微软雅黑" panose="020B0503020204020204" pitchFamily="34" charset="-122"/>
              </a:rPr>
              <a:t>，核被膜</a:t>
            </a:r>
          </a:p>
        </p:txBody>
      </p:sp>
    </p:spTree>
    <p:extLst>
      <p:ext uri="{BB962C8B-B14F-4D97-AF65-F5344CB8AC3E}">
        <p14:creationId xmlns:p14="http://schemas.microsoft.com/office/powerpoint/2010/main" val="2407655278"/>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内容占位符 1">
            <a:extLst>
              <a:ext uri="{FF2B5EF4-FFF2-40B4-BE49-F238E27FC236}">
                <a16:creationId xmlns:a16="http://schemas.microsoft.com/office/drawing/2014/main" id="{68565DB8-413A-47EA-B203-A7001F6F82BC}"/>
              </a:ext>
            </a:extLst>
          </p:cNvPr>
          <p:cNvSpPr>
            <a:spLocks noGrp="1"/>
          </p:cNvSpPr>
          <p:nvPr>
            <p:ph idx="1"/>
          </p:nvPr>
        </p:nvSpPr>
        <p:spPr/>
        <p:txBody>
          <a:bodyPr>
            <a:normAutofit/>
          </a:bodyPr>
          <a:lstStyle/>
          <a:p>
            <a:pPr>
              <a:lnSpc>
                <a:spcPct val="150000"/>
              </a:lnSpc>
              <a:spcAft>
                <a:spcPts val="600"/>
              </a:spcAft>
            </a:pPr>
            <a:r>
              <a:rPr lang="zh-CN" altLang="en-US" sz="2000" b="1" dirty="0">
                <a:solidFill>
                  <a:srgbClr val="0033CC"/>
                </a:solidFill>
              </a:rPr>
              <a:t>活性染色质</a:t>
            </a:r>
            <a:r>
              <a:rPr lang="en-US" altLang="zh-CN" sz="2000" b="1" dirty="0">
                <a:solidFill>
                  <a:srgbClr val="0033CC"/>
                </a:solidFill>
              </a:rPr>
              <a:t>(active chromatin)</a:t>
            </a:r>
          </a:p>
          <a:p>
            <a:pPr lvl="1">
              <a:lnSpc>
                <a:spcPct val="150000"/>
              </a:lnSpc>
              <a:spcAft>
                <a:spcPts val="600"/>
              </a:spcAft>
            </a:pPr>
            <a:r>
              <a:rPr lang="zh-CN" altLang="en-US" sz="1800" dirty="0"/>
              <a:t>具有转录活性</a:t>
            </a:r>
            <a:endParaRPr lang="en-US" altLang="zh-CN" sz="1800" dirty="0"/>
          </a:p>
          <a:p>
            <a:pPr lvl="1">
              <a:lnSpc>
                <a:spcPct val="150000"/>
              </a:lnSpc>
              <a:spcAft>
                <a:spcPts val="600"/>
              </a:spcAft>
            </a:pPr>
            <a:r>
              <a:rPr lang="zh-CN" altLang="en-US" sz="1800" dirty="0"/>
              <a:t>具有疏松的染色质结构</a:t>
            </a:r>
            <a:endParaRPr lang="en-US" altLang="zh-CN" sz="1800" dirty="0"/>
          </a:p>
          <a:p>
            <a:pPr>
              <a:lnSpc>
                <a:spcPct val="150000"/>
              </a:lnSpc>
              <a:spcAft>
                <a:spcPts val="600"/>
              </a:spcAft>
            </a:pPr>
            <a:r>
              <a:rPr lang="zh-CN" altLang="en-US" sz="2000" b="1" dirty="0">
                <a:solidFill>
                  <a:srgbClr val="0033CC"/>
                </a:solidFill>
              </a:rPr>
              <a:t>非活性染色质</a:t>
            </a:r>
            <a:r>
              <a:rPr lang="en-US" altLang="zh-CN" sz="2000" b="1" dirty="0">
                <a:solidFill>
                  <a:srgbClr val="0033CC"/>
                </a:solidFill>
              </a:rPr>
              <a:t>(inactive chromatin) </a:t>
            </a:r>
          </a:p>
          <a:p>
            <a:pPr lvl="1">
              <a:lnSpc>
                <a:spcPct val="150000"/>
              </a:lnSpc>
              <a:spcAft>
                <a:spcPts val="600"/>
              </a:spcAft>
            </a:pPr>
            <a:r>
              <a:rPr lang="zh-CN" altLang="en-US" sz="1800" dirty="0"/>
              <a:t>没有转录活性</a:t>
            </a:r>
            <a:endParaRPr lang="en-US" altLang="zh-CN" sz="1800" dirty="0"/>
          </a:p>
          <a:p>
            <a:pPr>
              <a:lnSpc>
                <a:spcPct val="150000"/>
              </a:lnSpc>
              <a:spcAft>
                <a:spcPts val="600"/>
              </a:spcAft>
            </a:pPr>
            <a:endParaRPr lang="zh-CN" altLang="en-US" sz="2000" dirty="0"/>
          </a:p>
        </p:txBody>
      </p:sp>
      <p:pic>
        <p:nvPicPr>
          <p:cNvPr id="104452" name="Picture 2" descr="figure 6-33b">
            <a:extLst>
              <a:ext uri="{FF2B5EF4-FFF2-40B4-BE49-F238E27FC236}">
                <a16:creationId xmlns:a16="http://schemas.microsoft.com/office/drawing/2014/main" id="{1A105B17-8D37-4456-B96F-6C9D2E43892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91407" y="1507002"/>
            <a:ext cx="5195793"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8A05E0A5-958E-44CC-921E-665E67234DB4}"/>
              </a:ext>
            </a:extLst>
          </p:cNvPr>
          <p:cNvSpPr>
            <a:spLocks noGrp="1"/>
          </p:cNvSpPr>
          <p:nvPr>
            <p:ph type="title"/>
          </p:nvPr>
        </p:nvSpPr>
        <p:spPr/>
        <p:txBody>
          <a:bodyPr/>
          <a:lstStyle/>
          <a:p>
            <a:r>
              <a:rPr lang="zh-CN" altLang="en-US" dirty="0"/>
              <a:t>（三）活性染色质与非活性染色质</a:t>
            </a: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E59CDB02-F84A-40C9-AC72-42477ED153B3}"/>
              </a:ext>
            </a:extLst>
          </p:cNvPr>
          <p:cNvSpPr>
            <a:spLocks noGrp="1"/>
          </p:cNvSpPr>
          <p:nvPr>
            <p:ph type="title"/>
          </p:nvPr>
        </p:nvSpPr>
        <p:spPr/>
        <p:txBody>
          <a:bodyPr/>
          <a:lstStyle/>
          <a:p>
            <a:pPr algn="l"/>
            <a:r>
              <a:rPr lang="en-US" altLang="zh-CN" sz="2800" dirty="0"/>
              <a:t>1</a:t>
            </a:r>
            <a:r>
              <a:rPr lang="zh-CN" altLang="en-US" sz="2800" dirty="0"/>
              <a:t>．活性染色质的蛋白组成与修饰变化（组蛋白遗传密码）</a:t>
            </a:r>
          </a:p>
        </p:txBody>
      </p:sp>
      <p:sp>
        <p:nvSpPr>
          <p:cNvPr id="109571" name="内容占位符 2">
            <a:extLst>
              <a:ext uri="{FF2B5EF4-FFF2-40B4-BE49-F238E27FC236}">
                <a16:creationId xmlns:a16="http://schemas.microsoft.com/office/drawing/2014/main" id="{68F8177B-B81F-4136-9274-C8F513C57654}"/>
              </a:ext>
            </a:extLst>
          </p:cNvPr>
          <p:cNvSpPr>
            <a:spLocks noGrp="1"/>
          </p:cNvSpPr>
          <p:nvPr>
            <p:ph idx="1"/>
          </p:nvPr>
        </p:nvSpPr>
        <p:spPr/>
        <p:txBody>
          <a:bodyPr>
            <a:normAutofit/>
          </a:bodyPr>
          <a:lstStyle/>
          <a:p>
            <a:pPr>
              <a:spcAft>
                <a:spcPts val="600"/>
              </a:spcAft>
            </a:pPr>
            <a:r>
              <a:rPr lang="zh-CN" altLang="en-US" sz="2000" dirty="0"/>
              <a:t>活性染色质很少有组蛋白</a:t>
            </a:r>
            <a:r>
              <a:rPr lang="en-US" altLang="zh-CN" sz="2000" dirty="0"/>
              <a:t>H1 </a:t>
            </a:r>
            <a:r>
              <a:rPr lang="zh-CN" altLang="en-US" sz="2000" dirty="0"/>
              <a:t>与其结合；组蛋白乙酰化程度高，且</a:t>
            </a:r>
            <a:r>
              <a:rPr lang="en-US" altLang="zh-CN" sz="2000" dirty="0"/>
              <a:t>H2B</a:t>
            </a:r>
            <a:r>
              <a:rPr lang="zh-CN" altLang="en-US" sz="2000" dirty="0"/>
              <a:t>很少被磷酸化</a:t>
            </a:r>
            <a:endParaRPr lang="en-US" altLang="zh-CN" sz="2000" dirty="0"/>
          </a:p>
          <a:p>
            <a:pPr>
              <a:spcAft>
                <a:spcPts val="600"/>
              </a:spcAft>
            </a:pPr>
            <a:r>
              <a:rPr lang="en-US" altLang="zh-CN" sz="2000" dirty="0"/>
              <a:t>H2A </a:t>
            </a:r>
            <a:r>
              <a:rPr lang="zh-CN" altLang="en-US" sz="2000" dirty="0"/>
              <a:t>在活性染色质中很少有变异形式存在；</a:t>
            </a:r>
            <a:r>
              <a:rPr lang="en-US" altLang="zh-CN" sz="2000" dirty="0"/>
              <a:t>H3 </a:t>
            </a:r>
            <a:r>
              <a:rPr lang="zh-CN" altLang="en-US" sz="2000" dirty="0"/>
              <a:t>变种</a:t>
            </a:r>
            <a:r>
              <a:rPr lang="en-US" altLang="zh-CN" sz="2000" dirty="0"/>
              <a:t>H3.3 </a:t>
            </a:r>
            <a:r>
              <a:rPr lang="zh-CN" altLang="en-US" sz="2000" dirty="0"/>
              <a:t>只在活跃转录的染色质中出现</a:t>
            </a:r>
            <a:endParaRPr lang="en-US" altLang="zh-CN" sz="2000" dirty="0"/>
          </a:p>
          <a:p>
            <a:pPr>
              <a:spcAft>
                <a:spcPts val="600"/>
              </a:spcAft>
            </a:pPr>
            <a:r>
              <a:rPr lang="en-US" altLang="zh-CN" sz="2000" dirty="0"/>
              <a:t>HMG14 </a:t>
            </a:r>
            <a:r>
              <a:rPr lang="zh-CN" altLang="en-US" sz="2000" dirty="0"/>
              <a:t>和</a:t>
            </a:r>
            <a:r>
              <a:rPr lang="en-US" altLang="zh-CN" sz="2000" dirty="0"/>
              <a:t>HMG17 </a:t>
            </a:r>
            <a:r>
              <a:rPr lang="zh-CN" altLang="en-US" sz="2000" dirty="0"/>
              <a:t>只存在于活性染色质中，与</a:t>
            </a:r>
            <a:r>
              <a:rPr lang="en-US" altLang="zh-CN" sz="2000" dirty="0"/>
              <a:t>DNA </a:t>
            </a:r>
            <a:r>
              <a:rPr lang="zh-CN" altLang="en-US" sz="2000" dirty="0"/>
              <a:t>结合</a:t>
            </a:r>
            <a:endParaRPr lang="en-US" altLang="zh-CN" sz="2000" dirty="0"/>
          </a:p>
          <a:p>
            <a:pPr>
              <a:spcAft>
                <a:spcPts val="600"/>
              </a:spcAft>
            </a:pPr>
            <a:r>
              <a:rPr lang="zh-CN" altLang="en-US" sz="2000" b="1" dirty="0">
                <a:solidFill>
                  <a:srgbClr val="0033CC"/>
                </a:solidFill>
              </a:rPr>
              <a:t>活性染色质标志：</a:t>
            </a:r>
            <a:r>
              <a:rPr lang="en-US" altLang="zh-CN" sz="2000" dirty="0"/>
              <a:t>H3 N </a:t>
            </a:r>
            <a:r>
              <a:rPr lang="zh-CN" altLang="en-US" sz="2000" dirty="0"/>
              <a:t>端第</a:t>
            </a:r>
            <a:r>
              <a:rPr lang="en-US" altLang="zh-CN" sz="2000" dirty="0"/>
              <a:t>4 </a:t>
            </a:r>
            <a:r>
              <a:rPr lang="zh-CN" altLang="en-US" sz="2000" dirty="0"/>
              <a:t>个赖氨酸甲基化，第</a:t>
            </a:r>
            <a:r>
              <a:rPr lang="en-US" altLang="zh-CN" sz="2000" dirty="0"/>
              <a:t>9 </a:t>
            </a:r>
            <a:r>
              <a:rPr lang="zh-CN" altLang="en-US" sz="2000" dirty="0"/>
              <a:t>和</a:t>
            </a:r>
            <a:r>
              <a:rPr lang="en-US" altLang="zh-CN" sz="2000" dirty="0"/>
              <a:t>14 </a:t>
            </a:r>
            <a:r>
              <a:rPr lang="zh-CN" altLang="en-US" sz="2000" dirty="0"/>
              <a:t>个赖氨酸乙酰化以及第</a:t>
            </a:r>
            <a:r>
              <a:rPr lang="en-US" altLang="zh-CN" sz="2000" dirty="0"/>
              <a:t>10 </a:t>
            </a:r>
            <a:r>
              <a:rPr lang="zh-CN" altLang="en-US" sz="2000" dirty="0"/>
              <a:t>个丝氨酸磷酸化；</a:t>
            </a:r>
          </a:p>
          <a:p>
            <a:pPr>
              <a:spcAft>
                <a:spcPts val="600"/>
              </a:spcAft>
            </a:pPr>
            <a:r>
              <a:rPr lang="zh-CN" altLang="en-US" sz="2000" b="1" dirty="0">
                <a:solidFill>
                  <a:srgbClr val="0033CC"/>
                </a:solidFill>
              </a:rPr>
              <a:t>非活性染色质标志：</a:t>
            </a:r>
            <a:r>
              <a:rPr lang="en-US" altLang="zh-CN" sz="2000" dirty="0"/>
              <a:t>H3 N </a:t>
            </a:r>
            <a:r>
              <a:rPr lang="zh-CN" altLang="en-US" sz="2000" dirty="0"/>
              <a:t>端第</a:t>
            </a:r>
            <a:r>
              <a:rPr lang="en-US" altLang="zh-CN" sz="2000" dirty="0"/>
              <a:t>9 </a:t>
            </a:r>
            <a:r>
              <a:rPr lang="zh-CN" altLang="en-US" sz="2000" dirty="0"/>
              <a:t>个赖氨酸甲基化而不是乙酰化</a:t>
            </a:r>
          </a:p>
          <a:p>
            <a:pPr>
              <a:spcAft>
                <a:spcPts val="600"/>
              </a:spcAft>
            </a:pPr>
            <a:endParaRPr lang="zh-CN" altLang="en-US" sz="2000" dirty="0"/>
          </a:p>
        </p:txBody>
      </p:sp>
      <p:pic>
        <p:nvPicPr>
          <p:cNvPr id="4" name="内容占位符 3" descr="imagepage14.JPG">
            <a:extLst>
              <a:ext uri="{FF2B5EF4-FFF2-40B4-BE49-F238E27FC236}">
                <a16:creationId xmlns:a16="http://schemas.microsoft.com/office/drawing/2014/main" id="{D6EABD8D-7DB5-418B-8EBA-505717E4B2EC}"/>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683252" y="4078278"/>
            <a:ext cx="6825496"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781F5F1-3777-4185-80DD-643A0050ADE8}"/>
              </a:ext>
            </a:extLst>
          </p:cNvPr>
          <p:cNvSpPr/>
          <p:nvPr/>
        </p:nvSpPr>
        <p:spPr>
          <a:xfrm>
            <a:off x="3878085" y="6386280"/>
            <a:ext cx="4435830"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9-15 H3 </a:t>
            </a:r>
            <a:r>
              <a:rPr lang="zh-CN" altLang="en-US" sz="1600" b="1" dirty="0">
                <a:solidFill>
                  <a:srgbClr val="0033CC"/>
                </a:solidFill>
                <a:latin typeface="Arial" panose="020B0604020202020204" pitchFamily="34" charset="0"/>
                <a:ea typeface="微软雅黑" panose="020B0503020204020204" pitchFamily="34" charset="-122"/>
              </a:rPr>
              <a:t>组蛋白修饰与染色质活性的关系</a:t>
            </a: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9" name="Picture 2" descr="figure 6-32a">
            <a:extLst>
              <a:ext uri="{FF2B5EF4-FFF2-40B4-BE49-F238E27FC236}">
                <a16:creationId xmlns:a16="http://schemas.microsoft.com/office/drawing/2014/main" id="{625810D2-35F0-47BD-A76D-ED4D51C9A23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08709" y="3078387"/>
            <a:ext cx="5978491"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a:extLst>
              <a:ext uri="{FF2B5EF4-FFF2-40B4-BE49-F238E27FC236}">
                <a16:creationId xmlns:a16="http://schemas.microsoft.com/office/drawing/2014/main" id="{657D6266-1219-40B0-9A34-ECEB9E5D023F}"/>
              </a:ext>
            </a:extLst>
          </p:cNvPr>
          <p:cNvSpPr>
            <a:spLocks noGrp="1"/>
          </p:cNvSpPr>
          <p:nvPr>
            <p:ph type="title"/>
          </p:nvPr>
        </p:nvSpPr>
        <p:spPr/>
        <p:txBody>
          <a:bodyPr/>
          <a:lstStyle/>
          <a:p>
            <a:r>
              <a:rPr lang="en-US" altLang="zh-CN" dirty="0"/>
              <a:t>2</a:t>
            </a:r>
            <a:r>
              <a:rPr lang="zh-CN" altLang="en-US" dirty="0"/>
              <a:t>．活性染色质对</a:t>
            </a:r>
            <a:r>
              <a:rPr lang="en-US" altLang="zh-CN" dirty="0"/>
              <a:t>DNase Ⅰ</a:t>
            </a:r>
            <a:r>
              <a:rPr lang="zh-CN" altLang="en-US" dirty="0"/>
              <a:t>超敏感</a:t>
            </a:r>
          </a:p>
        </p:txBody>
      </p:sp>
      <p:sp>
        <p:nvSpPr>
          <p:cNvPr id="3" name="内容占位符 2">
            <a:extLst>
              <a:ext uri="{FF2B5EF4-FFF2-40B4-BE49-F238E27FC236}">
                <a16:creationId xmlns:a16="http://schemas.microsoft.com/office/drawing/2014/main" id="{DF47C062-F89F-49CD-8C18-F7EDDE015B69}"/>
              </a:ext>
            </a:extLst>
          </p:cNvPr>
          <p:cNvSpPr>
            <a:spLocks noGrp="1"/>
          </p:cNvSpPr>
          <p:nvPr>
            <p:ph idx="1"/>
          </p:nvPr>
        </p:nvSpPr>
        <p:spPr/>
        <p:txBody>
          <a:bodyPr>
            <a:normAutofit/>
          </a:bodyPr>
          <a:lstStyle/>
          <a:p>
            <a:pPr>
              <a:spcAft>
                <a:spcPts val="600"/>
              </a:spcAft>
            </a:pPr>
            <a:r>
              <a:rPr lang="zh-CN" altLang="en-US" sz="2000" b="1" dirty="0">
                <a:solidFill>
                  <a:srgbClr val="0033CC"/>
                </a:solidFill>
              </a:rPr>
              <a:t>活化染色质对</a:t>
            </a:r>
            <a:r>
              <a:rPr lang="en-US" altLang="zh-CN" sz="2000" b="1" dirty="0" err="1">
                <a:solidFill>
                  <a:srgbClr val="0033CC"/>
                </a:solidFill>
              </a:rPr>
              <a:t>DNaseⅠ</a:t>
            </a:r>
            <a:r>
              <a:rPr lang="zh-CN" altLang="en-US" sz="2000" b="1" dirty="0">
                <a:solidFill>
                  <a:srgbClr val="0033CC"/>
                </a:solidFill>
              </a:rPr>
              <a:t>的优先敏感性（</a:t>
            </a:r>
            <a:r>
              <a:rPr lang="en-US" altLang="zh-CN" sz="2000" b="1" dirty="0">
                <a:solidFill>
                  <a:srgbClr val="0033CC"/>
                </a:solidFill>
              </a:rPr>
              <a:t>preferential sensitivity</a:t>
            </a:r>
            <a:r>
              <a:rPr lang="zh-CN" altLang="en-US" sz="2000" b="1" dirty="0">
                <a:solidFill>
                  <a:srgbClr val="0033CC"/>
                </a:solidFill>
              </a:rPr>
              <a:t>）</a:t>
            </a:r>
            <a:r>
              <a:rPr lang="zh-CN" altLang="en-US" sz="2000" dirty="0"/>
              <a:t>是可转录染色质一个基本特征</a:t>
            </a:r>
            <a:endParaRPr lang="en-US" altLang="zh-CN" sz="2000" dirty="0"/>
          </a:p>
          <a:p>
            <a:pPr>
              <a:spcAft>
                <a:spcPts val="600"/>
              </a:spcAft>
            </a:pPr>
            <a:r>
              <a:rPr lang="zh-CN" altLang="en-US" sz="2000" dirty="0"/>
              <a:t>活化染色质对</a:t>
            </a:r>
            <a:r>
              <a:rPr lang="en-US" altLang="zh-CN" sz="2000" dirty="0" err="1"/>
              <a:t>DNaseⅠ</a:t>
            </a:r>
            <a:r>
              <a:rPr lang="zh-CN" altLang="en-US" sz="2000" dirty="0"/>
              <a:t>的优先敏感性与</a:t>
            </a:r>
            <a:r>
              <a:rPr lang="en-US" altLang="zh-CN" sz="2000" dirty="0"/>
              <a:t>HMG14 </a:t>
            </a:r>
            <a:r>
              <a:rPr lang="zh-CN" altLang="en-US" sz="2000" dirty="0"/>
              <a:t>和</a:t>
            </a:r>
            <a:r>
              <a:rPr lang="en-US" altLang="zh-CN" sz="2000" dirty="0"/>
              <a:t>HMG17</a:t>
            </a:r>
            <a:r>
              <a:rPr lang="zh-CN" altLang="en-US" sz="2000" dirty="0"/>
              <a:t>两种非组蛋白有关，但不是唯一原因</a:t>
            </a:r>
            <a:endParaRPr lang="en-US" altLang="zh-CN" sz="2000" dirty="0"/>
          </a:p>
          <a:p>
            <a:pPr>
              <a:spcAft>
                <a:spcPts val="600"/>
              </a:spcAft>
            </a:pPr>
            <a:r>
              <a:rPr lang="en-US" altLang="zh-CN" sz="2000" b="1" dirty="0" err="1">
                <a:solidFill>
                  <a:srgbClr val="0033CC"/>
                </a:solidFill>
              </a:rPr>
              <a:t>DNaseⅠ</a:t>
            </a:r>
            <a:r>
              <a:rPr lang="zh-CN" altLang="en-US" sz="2000" b="1" dirty="0">
                <a:solidFill>
                  <a:srgbClr val="0033CC"/>
                </a:solidFill>
              </a:rPr>
              <a:t>超敏感位点（</a:t>
            </a:r>
            <a:r>
              <a:rPr lang="en-US" altLang="zh-CN" sz="2000" b="1" dirty="0" err="1">
                <a:solidFill>
                  <a:srgbClr val="0033CC"/>
                </a:solidFill>
              </a:rPr>
              <a:t>DNaseⅠ</a:t>
            </a:r>
            <a:r>
              <a:rPr lang="en-US" altLang="zh-CN" sz="2000" b="1" dirty="0">
                <a:solidFill>
                  <a:srgbClr val="0033CC"/>
                </a:solidFill>
              </a:rPr>
              <a:t> hypersensitive site</a:t>
            </a:r>
            <a:r>
              <a:rPr lang="zh-CN" altLang="en-US" sz="2000" b="1" dirty="0">
                <a:solidFill>
                  <a:srgbClr val="0033CC"/>
                </a:solidFill>
              </a:rPr>
              <a:t>）</a:t>
            </a:r>
            <a:r>
              <a:rPr lang="zh-CN" altLang="en-US" sz="2000" dirty="0"/>
              <a:t>的存在是活性染色质的特点</a:t>
            </a:r>
          </a:p>
        </p:txBody>
      </p:sp>
      <p:pic>
        <p:nvPicPr>
          <p:cNvPr id="6" name="图片 1">
            <a:extLst>
              <a:ext uri="{FF2B5EF4-FFF2-40B4-BE49-F238E27FC236}">
                <a16:creationId xmlns:a16="http://schemas.microsoft.com/office/drawing/2014/main" id="{D0A842FF-D895-4C06-AFD7-26F4CF88635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8150" y="3078387"/>
            <a:ext cx="4256774"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sp>
        <p:nvSpPr>
          <p:cNvPr id="5" name="TextBox 23"/>
          <p:cNvSpPr txBox="1"/>
          <p:nvPr/>
        </p:nvSpPr>
        <p:spPr>
          <a:xfrm>
            <a:off x="5121256" y="2436284"/>
            <a:ext cx="278153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染色质的复制与修复</a:t>
            </a:r>
          </a:p>
        </p:txBody>
      </p:sp>
      <p:sp>
        <p:nvSpPr>
          <p:cNvPr id="6" name="TextBox 24"/>
          <p:cNvSpPr txBox="1"/>
          <p:nvPr/>
        </p:nvSpPr>
        <p:spPr>
          <a:xfrm>
            <a:off x="5121256" y="3215337"/>
            <a:ext cx="278153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染色质的激活与失活</a:t>
            </a:r>
          </a:p>
        </p:txBody>
      </p:sp>
      <p:sp>
        <p:nvSpPr>
          <p:cNvPr id="7" name="TextBox 25"/>
          <p:cNvSpPr txBox="1"/>
          <p:nvPr/>
        </p:nvSpPr>
        <p:spPr>
          <a:xfrm>
            <a:off x="5121256" y="3994390"/>
            <a:ext cx="303801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染色质与基因表达调控</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染色质的复制与表达</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4097597"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染色质的三维动态分布与细胞</a:t>
            </a:r>
            <a:r>
              <a:rPr lang="en-US" altLang="zh-CN" sz="2000" b="1" dirty="0">
                <a:solidFill>
                  <a:prstClr val="black"/>
                </a:solidFill>
                <a:latin typeface="微软雅黑" pitchFamily="34" charset="-122"/>
                <a:ea typeface="微软雅黑" pitchFamily="34" charset="-122"/>
              </a:rPr>
              <a:t>ID</a:t>
            </a:r>
            <a:endParaRPr lang="zh-CN" altLang="en-US" sz="2000" b="1" dirty="0">
              <a:solidFill>
                <a:prstClr val="black"/>
              </a:solidFill>
              <a:latin typeface="微软雅黑" pitchFamily="34" charset="-122"/>
              <a:ea typeface="微软雅黑" pitchFamily="34" charset="-122"/>
            </a:endParaRP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a:extLst>
              <a:ext uri="{FF2B5EF4-FFF2-40B4-BE49-F238E27FC236}">
                <a16:creationId xmlns:a16="http://schemas.microsoft.com/office/drawing/2014/main" id="{1E09D0F6-7EA4-4484-893D-D37DCF180F21}"/>
              </a:ext>
            </a:extLst>
          </p:cNvPr>
          <p:cNvSpPr>
            <a:spLocks noGrp="1"/>
          </p:cNvSpPr>
          <p:nvPr>
            <p:ph type="title"/>
          </p:nvPr>
        </p:nvSpPr>
        <p:spPr/>
        <p:txBody>
          <a:bodyPr/>
          <a:lstStyle/>
          <a:p>
            <a:r>
              <a:rPr lang="zh-CN" altLang="en-US" dirty="0"/>
              <a:t>一、染色质的复制与修复</a:t>
            </a:r>
          </a:p>
        </p:txBody>
      </p:sp>
      <p:sp>
        <p:nvSpPr>
          <p:cNvPr id="111619" name="矩形 1">
            <a:extLst>
              <a:ext uri="{FF2B5EF4-FFF2-40B4-BE49-F238E27FC236}">
                <a16:creationId xmlns:a16="http://schemas.microsoft.com/office/drawing/2014/main" id="{01120E23-F0E1-407E-9807-14ACD2409A94}"/>
              </a:ext>
            </a:extLst>
          </p:cNvPr>
          <p:cNvSpPr>
            <a:spLocks noChangeArrowheads="1"/>
          </p:cNvSpPr>
          <p:nvPr/>
        </p:nvSpPr>
        <p:spPr bwMode="auto">
          <a:xfrm>
            <a:off x="5925457" y="6515829"/>
            <a:ext cx="6121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200">
                <a:ea typeface="宋体" panose="02010600030101010101" pitchFamily="2" charset="-122"/>
                <a:cs typeface="Arial" panose="020B0604020202020204" pitchFamily="34" charset="0"/>
              </a:rPr>
              <a:t>http://www.scottishchromatin.co.uk/SCG7%20Glasgow%20June%202010/Image1.gif</a:t>
            </a:r>
            <a:endParaRPr lang="zh-CN" altLang="en-US" sz="1200">
              <a:ea typeface="宋体" panose="02010600030101010101" pitchFamily="2" charset="-122"/>
              <a:cs typeface="Arial" panose="020B0604020202020204" pitchFamily="34" charset="0"/>
            </a:endParaRPr>
          </a:p>
        </p:txBody>
      </p:sp>
      <p:pic>
        <p:nvPicPr>
          <p:cNvPr id="111620" name="图片 2">
            <a:extLst>
              <a:ext uri="{FF2B5EF4-FFF2-40B4-BE49-F238E27FC236}">
                <a16:creationId xmlns:a16="http://schemas.microsoft.com/office/drawing/2014/main" id="{3FFC149D-AFF4-4EDE-820D-C2B18DD504F9}"/>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322948" y="1199512"/>
            <a:ext cx="7546105"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98E4B762-A934-4877-BD67-3A764DD8D940}"/>
              </a:ext>
            </a:extLst>
          </p:cNvPr>
          <p:cNvSpPr>
            <a:spLocks noGrp="1"/>
          </p:cNvSpPr>
          <p:nvPr>
            <p:ph type="title"/>
          </p:nvPr>
        </p:nvSpPr>
        <p:spPr/>
        <p:txBody>
          <a:bodyPr/>
          <a:lstStyle/>
          <a:p>
            <a:r>
              <a:rPr lang="zh-CN" altLang="en-US" dirty="0"/>
              <a:t>（一）染色质的复制</a:t>
            </a:r>
          </a:p>
        </p:txBody>
      </p:sp>
      <p:sp>
        <p:nvSpPr>
          <p:cNvPr id="7" name="内容占位符 6">
            <a:extLst>
              <a:ext uri="{FF2B5EF4-FFF2-40B4-BE49-F238E27FC236}">
                <a16:creationId xmlns:a16="http://schemas.microsoft.com/office/drawing/2014/main" id="{E28C7868-41B0-415E-BC5D-0288563D2731}"/>
              </a:ext>
            </a:extLst>
          </p:cNvPr>
          <p:cNvSpPr>
            <a:spLocks noGrp="1"/>
          </p:cNvSpPr>
          <p:nvPr>
            <p:ph idx="1"/>
          </p:nvPr>
        </p:nvSpPr>
        <p:spPr>
          <a:xfrm>
            <a:off x="824366" y="1219200"/>
            <a:ext cx="4678363" cy="5435604"/>
          </a:xfrm>
        </p:spPr>
        <p:txBody>
          <a:bodyPr>
            <a:normAutofit/>
          </a:bodyPr>
          <a:lstStyle/>
          <a:p>
            <a:pPr>
              <a:lnSpc>
                <a:spcPct val="150000"/>
              </a:lnSpc>
              <a:spcAft>
                <a:spcPts val="600"/>
              </a:spcAft>
            </a:pPr>
            <a:r>
              <a:rPr lang="en-US" altLang="zh-CN" sz="2000" dirty="0"/>
              <a:t>S </a:t>
            </a:r>
            <a:r>
              <a:rPr lang="zh-CN" altLang="en-US" sz="2000" dirty="0"/>
              <a:t>期染色质完全复制不仅需要基因组</a:t>
            </a:r>
            <a:r>
              <a:rPr lang="en-US" altLang="zh-CN" sz="2000" dirty="0"/>
              <a:t>DNA </a:t>
            </a:r>
            <a:r>
              <a:rPr lang="zh-CN" altLang="en-US" sz="2000" dirty="0"/>
              <a:t>的复制，也需要把复制好的</a:t>
            </a:r>
            <a:r>
              <a:rPr lang="en-US" altLang="zh-CN" sz="2000" dirty="0"/>
              <a:t>DNA</a:t>
            </a:r>
            <a:r>
              <a:rPr lang="zh-CN" altLang="en-US" sz="2000" dirty="0"/>
              <a:t>组装成染色质</a:t>
            </a:r>
            <a:endParaRPr lang="en-US" altLang="zh-CN" sz="2000" dirty="0"/>
          </a:p>
          <a:p>
            <a:pPr>
              <a:lnSpc>
                <a:spcPct val="150000"/>
              </a:lnSpc>
              <a:spcAft>
                <a:spcPts val="600"/>
              </a:spcAft>
            </a:pPr>
            <a:r>
              <a:rPr lang="zh-CN" altLang="en-US" sz="2000" dirty="0"/>
              <a:t>新复制的</a:t>
            </a:r>
            <a:r>
              <a:rPr lang="en-US" altLang="zh-CN" sz="2000" dirty="0"/>
              <a:t>DNA </a:t>
            </a:r>
            <a:r>
              <a:rPr lang="zh-CN" altLang="en-US" sz="2000" dirty="0"/>
              <a:t>主要通过两种途径组装成染色质：</a:t>
            </a:r>
            <a:endParaRPr lang="en-US" altLang="zh-CN" sz="2000" dirty="0"/>
          </a:p>
          <a:p>
            <a:pPr lvl="1">
              <a:lnSpc>
                <a:spcPct val="150000"/>
              </a:lnSpc>
              <a:spcAft>
                <a:spcPts val="600"/>
              </a:spcAft>
            </a:pPr>
            <a:r>
              <a:rPr lang="zh-CN" altLang="en-US" sz="1600" dirty="0"/>
              <a:t>第一，在复制叉的移动期间，父代的核小体核心颗粒与</a:t>
            </a:r>
            <a:r>
              <a:rPr lang="en-US" altLang="zh-CN" sz="1600" dirty="0"/>
              <a:t>DNA </a:t>
            </a:r>
            <a:r>
              <a:rPr lang="zh-CN" altLang="en-US" sz="1600" dirty="0"/>
              <a:t>分离，到该段</a:t>
            </a:r>
            <a:r>
              <a:rPr lang="en-US" altLang="zh-CN" sz="1600" dirty="0"/>
              <a:t>DNA </a:t>
            </a:r>
            <a:r>
              <a:rPr lang="zh-CN" altLang="en-US" sz="1600" dirty="0"/>
              <a:t>复制完成，父代的核小体核心颗粒直接转移到两条子链</a:t>
            </a:r>
            <a:r>
              <a:rPr lang="en-US" altLang="zh-CN" sz="1600" dirty="0"/>
              <a:t>DNA </a:t>
            </a:r>
            <a:r>
              <a:rPr lang="zh-CN" altLang="en-US" sz="1600" dirty="0"/>
              <a:t>的一条上</a:t>
            </a:r>
            <a:endParaRPr lang="en-US" altLang="zh-CN" sz="1600" dirty="0"/>
          </a:p>
          <a:p>
            <a:pPr lvl="1">
              <a:lnSpc>
                <a:spcPct val="150000"/>
              </a:lnSpc>
              <a:spcAft>
                <a:spcPts val="600"/>
              </a:spcAft>
            </a:pPr>
            <a:r>
              <a:rPr lang="zh-CN" altLang="en-US" sz="1600" dirty="0"/>
              <a:t>第二，染色质组装因子利用刚刚合成的、乙酰化的组蛋白介导核小体在复制</a:t>
            </a:r>
            <a:r>
              <a:rPr lang="en-US" altLang="zh-CN" sz="1600" dirty="0"/>
              <a:t>DNA </a:t>
            </a:r>
            <a:r>
              <a:rPr lang="zh-CN" altLang="en-US" sz="1600" dirty="0"/>
              <a:t>上组装</a:t>
            </a:r>
          </a:p>
        </p:txBody>
      </p:sp>
      <p:sp>
        <p:nvSpPr>
          <p:cNvPr id="4" name="矩形 3">
            <a:extLst>
              <a:ext uri="{FF2B5EF4-FFF2-40B4-BE49-F238E27FC236}">
                <a16:creationId xmlns:a16="http://schemas.microsoft.com/office/drawing/2014/main" id="{DDF3FC7B-F31B-41E3-AACC-EAE3E04C631B}"/>
              </a:ext>
            </a:extLst>
          </p:cNvPr>
          <p:cNvSpPr/>
          <p:nvPr/>
        </p:nvSpPr>
        <p:spPr>
          <a:xfrm>
            <a:off x="6400762" y="6164119"/>
            <a:ext cx="5317312"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9-16 </a:t>
            </a:r>
            <a:r>
              <a:rPr lang="zh-CN" altLang="en-US" sz="1600" b="1" dirty="0">
                <a:solidFill>
                  <a:srgbClr val="0033CC"/>
                </a:solidFill>
                <a:latin typeface="Arial" panose="020B0604020202020204" pitchFamily="34" charset="0"/>
                <a:ea typeface="微软雅黑" panose="020B0503020204020204" pitchFamily="34" charset="-122"/>
              </a:rPr>
              <a:t>异染色质复制过程示意图</a:t>
            </a:r>
            <a:endParaRPr lang="zh-CN" altLang="en-US" sz="1400" dirty="0">
              <a:latin typeface="Arial" panose="020B060402020202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CC1EEF6C-5163-420E-B58C-7BBF55F1E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6836" y="1464090"/>
            <a:ext cx="6265164" cy="4344924"/>
          </a:xfrm>
          <a:prstGeom prst="rect">
            <a:avLst/>
          </a:prstGeom>
        </p:spPr>
      </p:pic>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内容占位符 2">
            <a:extLst>
              <a:ext uri="{FF2B5EF4-FFF2-40B4-BE49-F238E27FC236}">
                <a16:creationId xmlns:a16="http://schemas.microsoft.com/office/drawing/2014/main" id="{D69AB288-127C-4F29-9032-1B52FFECCBD2}"/>
              </a:ext>
            </a:extLst>
          </p:cNvPr>
          <p:cNvSpPr>
            <a:spLocks noGrp="1"/>
          </p:cNvSpPr>
          <p:nvPr>
            <p:ph idx="1"/>
          </p:nvPr>
        </p:nvSpPr>
        <p:spPr>
          <a:xfrm>
            <a:off x="824366" y="1219200"/>
            <a:ext cx="6033634" cy="5435604"/>
          </a:xfrm>
        </p:spPr>
        <p:txBody>
          <a:bodyPr>
            <a:normAutofit fontScale="92500" lnSpcReduction="10000"/>
          </a:bodyPr>
          <a:lstStyle/>
          <a:p>
            <a:pPr>
              <a:lnSpc>
                <a:spcPct val="150000"/>
              </a:lnSpc>
            </a:pPr>
            <a:r>
              <a:rPr lang="zh-CN" altLang="en-US" sz="2000" dirty="0"/>
              <a:t>高度浓缩的染色质结构对基因组</a:t>
            </a:r>
            <a:r>
              <a:rPr lang="en-US" altLang="zh-CN" sz="2000" dirty="0"/>
              <a:t>DNA</a:t>
            </a:r>
            <a:r>
              <a:rPr lang="zh-CN" altLang="en-US" sz="2000" dirty="0"/>
              <a:t>（染色质</a:t>
            </a:r>
            <a:r>
              <a:rPr lang="en-US" altLang="zh-CN" sz="2000" dirty="0"/>
              <a:t>DNA</a:t>
            </a:r>
            <a:r>
              <a:rPr lang="zh-CN" altLang="en-US" sz="2000" dirty="0"/>
              <a:t>）具有重要的保护作用</a:t>
            </a:r>
            <a:endParaRPr lang="en-US" altLang="zh-CN" sz="2000" dirty="0"/>
          </a:p>
          <a:p>
            <a:pPr>
              <a:lnSpc>
                <a:spcPct val="150000"/>
              </a:lnSpc>
            </a:pPr>
            <a:r>
              <a:rPr lang="zh-CN" altLang="en-US" sz="2000" dirty="0"/>
              <a:t>染色质</a:t>
            </a:r>
            <a:r>
              <a:rPr lang="en-US" altLang="zh-CN" sz="2000" dirty="0"/>
              <a:t>DNA </a:t>
            </a:r>
            <a:r>
              <a:rPr lang="zh-CN" altLang="en-US" sz="2000" dirty="0"/>
              <a:t>随着细胞周期的变化会暴露或部分暴露于其周围环境中。基因组</a:t>
            </a:r>
            <a:r>
              <a:rPr lang="en-US" altLang="zh-CN" sz="2000" dirty="0"/>
              <a:t>DNA </a:t>
            </a:r>
            <a:r>
              <a:rPr lang="zh-CN" altLang="en-US" sz="2000" dirty="0"/>
              <a:t>会受到细胞内外化学的与物理的因素的作用产生突变</a:t>
            </a:r>
            <a:endParaRPr lang="en-US" altLang="zh-CN" sz="2000" dirty="0"/>
          </a:p>
          <a:p>
            <a:pPr>
              <a:lnSpc>
                <a:spcPct val="150000"/>
              </a:lnSpc>
            </a:pPr>
            <a:r>
              <a:rPr lang="zh-CN" altLang="en-US" sz="2000" dirty="0"/>
              <a:t>细胞中存在一整套的</a:t>
            </a:r>
            <a:r>
              <a:rPr lang="en-US" altLang="zh-CN" sz="2000" dirty="0"/>
              <a:t>DNA </a:t>
            </a:r>
            <a:r>
              <a:rPr lang="zh-CN" altLang="en-US" sz="2000" dirty="0"/>
              <a:t>修复机器来应对各种各样的</a:t>
            </a:r>
            <a:r>
              <a:rPr lang="en-US" altLang="zh-CN" sz="2000" dirty="0"/>
              <a:t>DNA </a:t>
            </a:r>
            <a:r>
              <a:rPr lang="zh-CN" altLang="en-US" sz="2000" dirty="0"/>
              <a:t>突变</a:t>
            </a:r>
            <a:endParaRPr lang="en-US" altLang="zh-CN" sz="2000" dirty="0"/>
          </a:p>
          <a:p>
            <a:pPr>
              <a:lnSpc>
                <a:spcPct val="150000"/>
              </a:lnSpc>
            </a:pPr>
            <a:r>
              <a:rPr lang="zh-CN" altLang="en-US" sz="2000" b="1" dirty="0">
                <a:solidFill>
                  <a:srgbClr val="0033CC"/>
                </a:solidFill>
              </a:rPr>
              <a:t>染色质修复（</a:t>
            </a:r>
            <a:r>
              <a:rPr lang="en-US" altLang="zh-CN" sz="2000" b="1" dirty="0">
                <a:solidFill>
                  <a:srgbClr val="0033CC"/>
                </a:solidFill>
              </a:rPr>
              <a:t>chromatin restoration</a:t>
            </a:r>
            <a:r>
              <a:rPr lang="zh-CN" altLang="en-US" sz="2000" b="1" dirty="0">
                <a:solidFill>
                  <a:srgbClr val="0033CC"/>
                </a:solidFill>
              </a:rPr>
              <a:t>）</a:t>
            </a:r>
            <a:r>
              <a:rPr lang="zh-CN" altLang="en-US" sz="2000" dirty="0"/>
              <a:t>：修复后的</a:t>
            </a:r>
            <a:r>
              <a:rPr lang="en-US" altLang="zh-CN" sz="2000" dirty="0"/>
              <a:t>DNA </a:t>
            </a:r>
            <a:r>
              <a:rPr lang="zh-CN" altLang="en-US" sz="2000" dirty="0"/>
              <a:t>组装成染色质的过程</a:t>
            </a:r>
            <a:endParaRPr lang="en-US" altLang="zh-CN" sz="2000" dirty="0"/>
          </a:p>
          <a:p>
            <a:pPr>
              <a:lnSpc>
                <a:spcPct val="150000"/>
              </a:lnSpc>
            </a:pPr>
            <a:r>
              <a:rPr lang="zh-CN" altLang="en-US" sz="2000" dirty="0"/>
              <a:t>细胞一旦丧失了</a:t>
            </a:r>
            <a:r>
              <a:rPr lang="en-US" altLang="zh-CN" sz="2000" dirty="0"/>
              <a:t>DNA </a:t>
            </a:r>
            <a:r>
              <a:rPr lang="zh-CN" altLang="en-US" sz="2000" dirty="0"/>
              <a:t>修复的部分或全部能力，基因组就会变得不稳定。基因组的不稳定性是直接导致肿瘤发生的重要原因之一</a:t>
            </a:r>
            <a:endParaRPr lang="en-US" altLang="zh-CN" sz="2000" dirty="0"/>
          </a:p>
          <a:p>
            <a:pPr>
              <a:lnSpc>
                <a:spcPct val="150000"/>
              </a:lnSpc>
            </a:pPr>
            <a:endParaRPr lang="zh-CN" altLang="en-US" sz="2000" dirty="0"/>
          </a:p>
        </p:txBody>
      </p:sp>
      <p:sp>
        <p:nvSpPr>
          <p:cNvPr id="3" name="标题 2">
            <a:extLst>
              <a:ext uri="{FF2B5EF4-FFF2-40B4-BE49-F238E27FC236}">
                <a16:creationId xmlns:a16="http://schemas.microsoft.com/office/drawing/2014/main" id="{DDDC472C-D86F-42C3-93E0-1E0E9C9CA6A3}"/>
              </a:ext>
            </a:extLst>
          </p:cNvPr>
          <p:cNvSpPr>
            <a:spLocks noGrp="1"/>
          </p:cNvSpPr>
          <p:nvPr>
            <p:ph type="title"/>
          </p:nvPr>
        </p:nvSpPr>
        <p:spPr/>
        <p:txBody>
          <a:bodyPr/>
          <a:lstStyle/>
          <a:p>
            <a:r>
              <a:rPr lang="zh-CN" altLang="en-US" dirty="0"/>
              <a:t>（二）染色质的修复与基因组稳定性</a:t>
            </a:r>
          </a:p>
        </p:txBody>
      </p:sp>
      <p:pic>
        <p:nvPicPr>
          <p:cNvPr id="5" name="图片 4">
            <a:extLst>
              <a:ext uri="{FF2B5EF4-FFF2-40B4-BE49-F238E27FC236}">
                <a16:creationId xmlns:a16="http://schemas.microsoft.com/office/drawing/2014/main" id="{44ADCDB4-92EB-479A-AEBE-613FF97F79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63632" y="382810"/>
            <a:ext cx="4523568" cy="5760000"/>
          </a:xfrm>
          <a:prstGeom prst="rect">
            <a:avLst/>
          </a:prstGeom>
        </p:spPr>
      </p:pic>
      <p:sp>
        <p:nvSpPr>
          <p:cNvPr id="6" name="矩形 5">
            <a:extLst>
              <a:ext uri="{FF2B5EF4-FFF2-40B4-BE49-F238E27FC236}">
                <a16:creationId xmlns:a16="http://schemas.microsoft.com/office/drawing/2014/main" id="{D560BD5D-C14D-4690-8F51-41745877DBED}"/>
              </a:ext>
            </a:extLst>
          </p:cNvPr>
          <p:cNvSpPr/>
          <p:nvPr/>
        </p:nvSpPr>
        <p:spPr>
          <a:xfrm>
            <a:off x="6810488" y="6243835"/>
            <a:ext cx="5381512" cy="584775"/>
          </a:xfrm>
          <a:prstGeom prst="rect">
            <a:avLst/>
          </a:prstGeom>
        </p:spPr>
        <p:txBody>
          <a:bodyPr wrap="square">
            <a:spAutoFit/>
          </a:bodyPr>
          <a:lstStyle/>
          <a:p>
            <a:pPr algn="ctr"/>
            <a:r>
              <a:rPr lang="en-US" altLang="zh-CN" sz="1600" b="1" dirty="0">
                <a:solidFill>
                  <a:srgbClr val="0033CC"/>
                </a:solidFill>
                <a:latin typeface="Arial" panose="020B0604020202020204" pitchFamily="34" charset="0"/>
                <a:cs typeface="Arial" panose="020B0604020202020204" pitchFamily="34" charset="0"/>
              </a:rPr>
              <a:t>Fig. Chromatin modifications and their consequences in response to lesions that are repaired by NER</a:t>
            </a:r>
            <a:endParaRPr lang="zh-CN" altLang="en-US" sz="1600" b="1" dirty="0">
              <a:solidFill>
                <a:srgbClr val="0033CC"/>
              </a:solidFill>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a:extLst>
              <a:ext uri="{FF2B5EF4-FFF2-40B4-BE49-F238E27FC236}">
                <a16:creationId xmlns:a16="http://schemas.microsoft.com/office/drawing/2014/main" id="{09312F84-4C4D-47DA-A5FE-6386CA3EB3C0}"/>
              </a:ext>
            </a:extLst>
          </p:cNvPr>
          <p:cNvSpPr>
            <a:spLocks noGrp="1"/>
          </p:cNvSpPr>
          <p:nvPr>
            <p:ph type="title"/>
          </p:nvPr>
        </p:nvSpPr>
        <p:spPr/>
        <p:txBody>
          <a:bodyPr/>
          <a:lstStyle/>
          <a:p>
            <a:pPr algn="l"/>
            <a:r>
              <a:rPr lang="zh-CN" altLang="en-US" dirty="0"/>
              <a:t>二、染色质的激活与失活</a:t>
            </a:r>
          </a:p>
        </p:txBody>
      </p:sp>
      <p:sp>
        <p:nvSpPr>
          <p:cNvPr id="118787" name="内容占位符 2">
            <a:extLst>
              <a:ext uri="{FF2B5EF4-FFF2-40B4-BE49-F238E27FC236}">
                <a16:creationId xmlns:a16="http://schemas.microsoft.com/office/drawing/2014/main" id="{C1C38500-4FE6-49AB-BEB8-49935AFF6E37}"/>
              </a:ext>
            </a:extLst>
          </p:cNvPr>
          <p:cNvSpPr>
            <a:spLocks noGrp="1"/>
          </p:cNvSpPr>
          <p:nvPr>
            <p:ph idx="1"/>
          </p:nvPr>
        </p:nvSpPr>
        <p:spPr>
          <a:xfrm>
            <a:off x="824366" y="1219200"/>
            <a:ext cx="4694691" cy="5435604"/>
          </a:xfrm>
        </p:spPr>
        <p:txBody>
          <a:bodyPr>
            <a:normAutofit/>
          </a:bodyPr>
          <a:lstStyle/>
          <a:p>
            <a:pPr>
              <a:lnSpc>
                <a:spcPct val="150000"/>
              </a:lnSpc>
              <a:spcAft>
                <a:spcPts val="600"/>
              </a:spcAft>
            </a:pPr>
            <a:r>
              <a:rPr lang="zh-CN" altLang="en-US" sz="2000" b="1" dirty="0">
                <a:solidFill>
                  <a:srgbClr val="0033CC"/>
                </a:solidFill>
              </a:rPr>
              <a:t>染色质结构改变与基因活化的关系的研究主要集中在</a:t>
            </a:r>
            <a:r>
              <a:rPr lang="en-US" altLang="zh-CN" sz="2000" b="1" dirty="0">
                <a:solidFill>
                  <a:srgbClr val="0033CC"/>
                </a:solidFill>
              </a:rPr>
              <a:t>3 </a:t>
            </a:r>
            <a:r>
              <a:rPr lang="zh-CN" altLang="en-US" sz="2000" b="1" dirty="0">
                <a:solidFill>
                  <a:srgbClr val="0033CC"/>
                </a:solidFill>
              </a:rPr>
              <a:t>个方面：</a:t>
            </a:r>
            <a:endParaRPr lang="en-US" altLang="zh-CN" sz="2000" b="1" dirty="0">
              <a:solidFill>
                <a:srgbClr val="0033CC"/>
              </a:solidFill>
            </a:endParaRPr>
          </a:p>
          <a:p>
            <a:pPr lvl="1">
              <a:lnSpc>
                <a:spcPct val="150000"/>
              </a:lnSpc>
              <a:spcAft>
                <a:spcPts val="600"/>
              </a:spcAft>
            </a:pPr>
            <a:r>
              <a:rPr lang="zh-CN" altLang="en-US" sz="1600" dirty="0"/>
              <a:t>如何形成活性染色质，以便</a:t>
            </a:r>
            <a:r>
              <a:rPr lang="en-US" altLang="zh-CN" sz="1600" dirty="0"/>
              <a:t>RNA </a:t>
            </a:r>
            <a:r>
              <a:rPr lang="zh-CN" altLang="en-US" sz="1600" dirty="0"/>
              <a:t>聚合酶能起始转录</a:t>
            </a:r>
            <a:endParaRPr lang="en-US" altLang="zh-CN" sz="1600" dirty="0"/>
          </a:p>
          <a:p>
            <a:pPr lvl="1">
              <a:lnSpc>
                <a:spcPct val="150000"/>
              </a:lnSpc>
              <a:spcAft>
                <a:spcPts val="600"/>
              </a:spcAft>
            </a:pPr>
            <a:r>
              <a:rPr lang="zh-CN" altLang="en-US" sz="1600" dirty="0"/>
              <a:t>具有转录活性的染色质结构域如何与周围的非活性区域隔离</a:t>
            </a:r>
            <a:endParaRPr lang="en-US" altLang="zh-CN" sz="1600" dirty="0"/>
          </a:p>
          <a:p>
            <a:pPr lvl="1">
              <a:lnSpc>
                <a:spcPct val="150000"/>
              </a:lnSpc>
              <a:spcAft>
                <a:spcPts val="600"/>
              </a:spcAft>
            </a:pPr>
            <a:r>
              <a:rPr lang="en-US" altLang="zh-CN" sz="1600" dirty="0"/>
              <a:t>RNA </a:t>
            </a:r>
            <a:r>
              <a:rPr lang="zh-CN" altLang="en-US" sz="1600" dirty="0"/>
              <a:t>聚合酶如何通过与染色质模板结合进行转录</a:t>
            </a:r>
          </a:p>
        </p:txBody>
      </p:sp>
      <p:pic>
        <p:nvPicPr>
          <p:cNvPr id="118788" name="Picture 4" descr="1465-9921-7-21-1">
            <a:extLst>
              <a:ext uri="{FF2B5EF4-FFF2-40B4-BE49-F238E27FC236}">
                <a16:creationId xmlns:a16="http://schemas.microsoft.com/office/drawing/2014/main" id="{0C485237-1BAA-4C92-9B53-6227CCAF03C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97388" y="1444176"/>
            <a:ext cx="5760124"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内容占位符 2">
            <a:extLst>
              <a:ext uri="{FF2B5EF4-FFF2-40B4-BE49-F238E27FC236}">
                <a16:creationId xmlns:a16="http://schemas.microsoft.com/office/drawing/2014/main" id="{A1958C95-C844-4D9E-B669-DF085851BCEB}"/>
              </a:ext>
            </a:extLst>
          </p:cNvPr>
          <p:cNvSpPr>
            <a:spLocks noGrp="1"/>
          </p:cNvSpPr>
          <p:nvPr>
            <p:ph idx="1"/>
          </p:nvPr>
        </p:nvSpPr>
        <p:spPr>
          <a:xfrm>
            <a:off x="824366" y="1219200"/>
            <a:ext cx="5271634" cy="5435604"/>
          </a:xfrm>
        </p:spPr>
        <p:txBody>
          <a:bodyPr>
            <a:normAutofit/>
          </a:bodyPr>
          <a:lstStyle/>
          <a:p>
            <a:pPr>
              <a:lnSpc>
                <a:spcPct val="150000"/>
              </a:lnSpc>
              <a:spcAft>
                <a:spcPts val="600"/>
              </a:spcAft>
            </a:pPr>
            <a:r>
              <a:rPr lang="zh-CN" altLang="en-US" sz="2000" b="1" dirty="0">
                <a:solidFill>
                  <a:srgbClr val="0033CC"/>
                </a:solidFill>
              </a:rPr>
              <a:t>染色质是一个动态、可塑的蛋白质与核酸组成的复合体</a:t>
            </a:r>
            <a:endParaRPr lang="en-US" altLang="zh-CN" sz="2000" b="1" dirty="0">
              <a:solidFill>
                <a:srgbClr val="0033CC"/>
              </a:solidFill>
            </a:endParaRPr>
          </a:p>
          <a:p>
            <a:pPr>
              <a:lnSpc>
                <a:spcPct val="150000"/>
              </a:lnSpc>
              <a:spcAft>
                <a:spcPts val="600"/>
              </a:spcAft>
            </a:pPr>
            <a:r>
              <a:rPr lang="zh-CN" altLang="en-US" sz="2000" dirty="0"/>
              <a:t>调控蛋白结合到染色质</a:t>
            </a:r>
            <a:r>
              <a:rPr lang="en-US" altLang="zh-CN" sz="2000" dirty="0"/>
              <a:t>DNA </a:t>
            </a:r>
            <a:r>
              <a:rPr lang="zh-CN" altLang="en-US" sz="2000" dirty="0"/>
              <a:t>的特定的位点上时，不管是在核小体间还是在一个核小体内，染色质都很容易被引发二级结构的改变。这些改变使得其他的一些结合位点与调控蛋白的结合变得要么更加容易，要么更加困难</a:t>
            </a:r>
          </a:p>
        </p:txBody>
      </p:sp>
      <p:pic>
        <p:nvPicPr>
          <p:cNvPr id="119812" name="内容占位符 3" descr="imagepage16.JPG">
            <a:extLst>
              <a:ext uri="{FF2B5EF4-FFF2-40B4-BE49-F238E27FC236}">
                <a16:creationId xmlns:a16="http://schemas.microsoft.com/office/drawing/2014/main" id="{E26C4C08-A339-44EF-9171-214B1D7381C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987021" y="1032110"/>
            <a:ext cx="3907085"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67979F13-57A9-4B79-93B6-F4D7D5F2A14B}"/>
              </a:ext>
            </a:extLst>
          </p:cNvPr>
          <p:cNvSpPr/>
          <p:nvPr/>
        </p:nvSpPr>
        <p:spPr>
          <a:xfrm>
            <a:off x="6987020" y="6173135"/>
            <a:ext cx="3907085" cy="584775"/>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9-17 </a:t>
            </a:r>
            <a:r>
              <a:rPr lang="zh-CN" altLang="en-US" sz="1600" b="1" dirty="0">
                <a:solidFill>
                  <a:srgbClr val="0033CC"/>
                </a:solidFill>
                <a:latin typeface="Arial" panose="020B0604020202020204" pitchFamily="34" charset="0"/>
                <a:ea typeface="微软雅黑" panose="020B0503020204020204" pitchFamily="34" charset="-122"/>
              </a:rPr>
              <a:t>核小体变构因子通过改变核小体的相位而调节染色质的活性</a:t>
            </a:r>
          </a:p>
        </p:txBody>
      </p:sp>
      <p:sp>
        <p:nvSpPr>
          <p:cNvPr id="6" name="标题 5">
            <a:extLst>
              <a:ext uri="{FF2B5EF4-FFF2-40B4-BE49-F238E27FC236}">
                <a16:creationId xmlns:a16="http://schemas.microsoft.com/office/drawing/2014/main" id="{B3D18F93-BCF4-4F7B-95E4-0EF55C1C95A2}"/>
              </a:ext>
            </a:extLst>
          </p:cNvPr>
          <p:cNvSpPr>
            <a:spLocks noGrp="1"/>
          </p:cNvSpPr>
          <p:nvPr>
            <p:ph type="title"/>
          </p:nvPr>
        </p:nvSpPr>
        <p:spPr/>
        <p:txBody>
          <a:bodyPr>
            <a:normAutofit/>
          </a:bodyPr>
          <a:lstStyle/>
          <a:p>
            <a:r>
              <a:rPr lang="zh-CN" altLang="en-US" dirty="0"/>
              <a:t>（一）染色质的激活</a:t>
            </a:r>
            <a:r>
              <a:rPr lang="en-US" altLang="zh-CN" dirty="0"/>
              <a:t>——</a:t>
            </a:r>
            <a:r>
              <a:rPr lang="en-US" altLang="zh-CN" dirty="0">
                <a:solidFill>
                  <a:srgbClr val="0033CC"/>
                </a:solidFill>
              </a:rPr>
              <a:t>DNA </a:t>
            </a:r>
            <a:r>
              <a:rPr lang="zh-CN" altLang="en-US" dirty="0">
                <a:solidFill>
                  <a:srgbClr val="0033CC"/>
                </a:solidFill>
              </a:rPr>
              <a:t>结构与核小体相位的变化</a:t>
            </a:r>
            <a:endParaRPr lang="zh-CN" altLang="en-US" dirty="0"/>
          </a:p>
        </p:txBody>
      </p:sp>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内容占位符 2">
            <a:extLst>
              <a:ext uri="{FF2B5EF4-FFF2-40B4-BE49-F238E27FC236}">
                <a16:creationId xmlns:a16="http://schemas.microsoft.com/office/drawing/2014/main" id="{A2081093-4492-4FEB-8152-F7BD0DB1C954}"/>
              </a:ext>
            </a:extLst>
          </p:cNvPr>
          <p:cNvSpPr>
            <a:spLocks noGrp="1"/>
          </p:cNvSpPr>
          <p:nvPr>
            <p:ph idx="1"/>
          </p:nvPr>
        </p:nvSpPr>
        <p:spPr>
          <a:xfrm>
            <a:off x="824366" y="1219200"/>
            <a:ext cx="4221163" cy="5435604"/>
          </a:xfrm>
        </p:spPr>
        <p:txBody>
          <a:bodyPr>
            <a:normAutofit/>
          </a:bodyPr>
          <a:lstStyle/>
          <a:p>
            <a:pPr>
              <a:lnSpc>
                <a:spcPct val="200000"/>
              </a:lnSpc>
              <a:spcAft>
                <a:spcPts val="600"/>
              </a:spcAft>
            </a:pPr>
            <a:r>
              <a:rPr lang="zh-CN" altLang="en-US" sz="2000" dirty="0"/>
              <a:t>核心组蛋白的赖氨酸残基乙酰化</a:t>
            </a:r>
            <a:endParaRPr lang="en-US" altLang="zh-CN" sz="2000" dirty="0"/>
          </a:p>
          <a:p>
            <a:pPr>
              <a:lnSpc>
                <a:spcPct val="200000"/>
              </a:lnSpc>
              <a:spcAft>
                <a:spcPts val="600"/>
              </a:spcAft>
            </a:pPr>
            <a:r>
              <a:rPr lang="zh-CN" altLang="en-US" sz="2000" dirty="0"/>
              <a:t>组蛋白</a:t>
            </a:r>
            <a:r>
              <a:rPr lang="en-US" altLang="zh-CN" sz="2000" dirty="0"/>
              <a:t>H1 </a:t>
            </a:r>
            <a:r>
              <a:rPr lang="zh-CN" altLang="en-US" sz="2000" dirty="0"/>
              <a:t>的磷酸化</a:t>
            </a:r>
            <a:endParaRPr lang="en-US" altLang="zh-CN" sz="2000" dirty="0"/>
          </a:p>
          <a:p>
            <a:pPr>
              <a:lnSpc>
                <a:spcPct val="200000"/>
              </a:lnSpc>
              <a:spcAft>
                <a:spcPts val="600"/>
              </a:spcAft>
            </a:pPr>
            <a:r>
              <a:rPr lang="zh-CN" altLang="en-US" sz="2000" dirty="0"/>
              <a:t>不同组蛋白修饰之间的关系</a:t>
            </a:r>
          </a:p>
        </p:txBody>
      </p:sp>
      <p:pic>
        <p:nvPicPr>
          <p:cNvPr id="120836" name="Picture 2" descr="figure 6-31b">
            <a:extLst>
              <a:ext uri="{FF2B5EF4-FFF2-40B4-BE49-F238E27FC236}">
                <a16:creationId xmlns:a16="http://schemas.microsoft.com/office/drawing/2014/main" id="{4046EBEA-E145-4F5D-AD35-EA6A4922046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1327002"/>
            <a:ext cx="5790166" cy="52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40E46911-FEE0-488A-9C35-31BB8A83940D}"/>
              </a:ext>
            </a:extLst>
          </p:cNvPr>
          <p:cNvSpPr>
            <a:spLocks noGrp="1"/>
          </p:cNvSpPr>
          <p:nvPr>
            <p:ph type="title"/>
          </p:nvPr>
        </p:nvSpPr>
        <p:spPr/>
        <p:txBody>
          <a:bodyPr/>
          <a:lstStyle/>
          <a:p>
            <a:r>
              <a:rPr lang="zh-CN" altLang="en-US" dirty="0"/>
              <a:t>（一）染色质的激活</a:t>
            </a:r>
            <a:r>
              <a:rPr lang="en-US" altLang="zh-CN" dirty="0"/>
              <a:t>——</a:t>
            </a:r>
            <a:r>
              <a:rPr lang="zh-CN" altLang="en-US" dirty="0">
                <a:solidFill>
                  <a:srgbClr val="0033CC"/>
                </a:solidFill>
              </a:rPr>
              <a:t>组蛋白的修饰</a:t>
            </a:r>
            <a:endParaRPr lang="zh-CN" altLang="en-US" dirty="0"/>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B34C8328-5802-424D-8F8B-165E24F01F92}"/>
              </a:ext>
            </a:extLst>
          </p:cNvPr>
          <p:cNvSpPr>
            <a:spLocks noGrp="1"/>
          </p:cNvSpPr>
          <p:nvPr>
            <p:ph type="title"/>
          </p:nvPr>
        </p:nvSpPr>
        <p:spPr/>
        <p:txBody>
          <a:bodyPr/>
          <a:lstStyle/>
          <a:p>
            <a:pPr eaLnBrk="1" hangingPunct="1"/>
            <a:r>
              <a:rPr lang="zh-CN" altLang="en-US" dirty="0"/>
              <a:t>一、核膜</a:t>
            </a:r>
            <a:r>
              <a:rPr lang="en-US" altLang="zh-CN" dirty="0"/>
              <a:t>——</a:t>
            </a:r>
            <a:r>
              <a:rPr lang="zh-CN" altLang="en-US" dirty="0">
                <a:solidFill>
                  <a:srgbClr val="0033CC"/>
                </a:solidFill>
              </a:rPr>
              <a:t>结构</a:t>
            </a:r>
          </a:p>
        </p:txBody>
      </p:sp>
      <p:sp>
        <p:nvSpPr>
          <p:cNvPr id="2" name="内容占位符 1">
            <a:extLst>
              <a:ext uri="{FF2B5EF4-FFF2-40B4-BE49-F238E27FC236}">
                <a16:creationId xmlns:a16="http://schemas.microsoft.com/office/drawing/2014/main" id="{888E5433-F8EC-4664-AA01-3ADF71631C85}"/>
              </a:ext>
            </a:extLst>
          </p:cNvPr>
          <p:cNvSpPr>
            <a:spLocks noGrp="1"/>
          </p:cNvSpPr>
          <p:nvPr>
            <p:ph idx="1"/>
          </p:nvPr>
        </p:nvSpPr>
        <p:spPr>
          <a:xfrm>
            <a:off x="656935" y="1219200"/>
            <a:ext cx="5519275" cy="5435604"/>
          </a:xfrm>
        </p:spPr>
        <p:txBody>
          <a:bodyPr>
            <a:normAutofit/>
          </a:bodyPr>
          <a:lstStyle/>
          <a:p>
            <a:pPr>
              <a:lnSpc>
                <a:spcPts val="3000"/>
              </a:lnSpc>
              <a:spcAft>
                <a:spcPts val="600"/>
              </a:spcAft>
            </a:pPr>
            <a:r>
              <a:rPr lang="zh-CN" altLang="en-US" sz="2000" dirty="0"/>
              <a:t>由内外两层平行但不连续的单位膜构成</a:t>
            </a:r>
            <a:endParaRPr lang="en-US" altLang="zh-CN" sz="2000" dirty="0"/>
          </a:p>
          <a:p>
            <a:pPr>
              <a:lnSpc>
                <a:spcPts val="3000"/>
              </a:lnSpc>
              <a:spcAft>
                <a:spcPts val="600"/>
              </a:spcAft>
            </a:pPr>
            <a:r>
              <a:rPr lang="zh-CN" altLang="en-US" sz="2000" b="1" dirty="0">
                <a:solidFill>
                  <a:srgbClr val="0033CC"/>
                </a:solidFill>
              </a:rPr>
              <a:t>内（层）核膜</a:t>
            </a:r>
            <a:r>
              <a:rPr lang="zh-CN" altLang="en-US" sz="2000" dirty="0"/>
              <a:t>（</a:t>
            </a:r>
            <a:r>
              <a:rPr lang="en-US" altLang="zh-CN" sz="2000" dirty="0"/>
              <a:t>inner nuclear membrane</a:t>
            </a:r>
            <a:r>
              <a:rPr lang="zh-CN" altLang="en-US" sz="2000" dirty="0"/>
              <a:t>）：无核糖体颗粒附着，紧贴其内表面有一层致密的纤维网络结构，即核纤层（</a:t>
            </a:r>
            <a:r>
              <a:rPr lang="en-US" altLang="zh-CN" sz="2000" dirty="0"/>
              <a:t>nuclear lamina</a:t>
            </a:r>
            <a:r>
              <a:rPr lang="zh-CN" altLang="en-US" sz="2000" dirty="0"/>
              <a:t>）</a:t>
            </a:r>
            <a:endParaRPr lang="en-US" altLang="zh-CN" sz="2000" dirty="0"/>
          </a:p>
          <a:p>
            <a:pPr>
              <a:lnSpc>
                <a:spcPts val="3000"/>
              </a:lnSpc>
              <a:spcAft>
                <a:spcPts val="600"/>
              </a:spcAft>
            </a:pPr>
            <a:r>
              <a:rPr lang="zh-CN" altLang="en-US" sz="2000" b="1" dirty="0">
                <a:solidFill>
                  <a:srgbClr val="0033CC"/>
                </a:solidFill>
              </a:rPr>
              <a:t>外（层）核膜</a:t>
            </a:r>
            <a:r>
              <a:rPr lang="zh-CN" altLang="en-US" sz="2000" dirty="0"/>
              <a:t>（</a:t>
            </a:r>
            <a:r>
              <a:rPr lang="en-US" altLang="zh-CN" sz="2000" dirty="0"/>
              <a:t>outer nuclear membrane</a:t>
            </a:r>
            <a:r>
              <a:rPr lang="zh-CN" altLang="en-US" sz="2000" dirty="0"/>
              <a:t>）：常附有核糖体颗粒，与糙面内质网相连续</a:t>
            </a:r>
            <a:endParaRPr lang="en-US" altLang="zh-CN" sz="2000" dirty="0"/>
          </a:p>
          <a:p>
            <a:pPr>
              <a:lnSpc>
                <a:spcPts val="3000"/>
              </a:lnSpc>
              <a:spcAft>
                <a:spcPts val="600"/>
              </a:spcAft>
            </a:pPr>
            <a:r>
              <a:rPr lang="zh-CN" altLang="en-US" sz="2000" b="1" dirty="0">
                <a:solidFill>
                  <a:srgbClr val="0033CC"/>
                </a:solidFill>
              </a:rPr>
              <a:t>核周间隙</a:t>
            </a:r>
            <a:r>
              <a:rPr lang="zh-CN" altLang="en-US" sz="2000" dirty="0"/>
              <a:t>（</a:t>
            </a:r>
            <a:r>
              <a:rPr lang="en-US" altLang="zh-CN" sz="2000" dirty="0"/>
              <a:t>perinuclear space</a:t>
            </a:r>
            <a:r>
              <a:rPr lang="zh-CN" altLang="en-US" sz="2000" dirty="0"/>
              <a:t>）或核周池（</a:t>
            </a:r>
            <a:r>
              <a:rPr lang="en-US" altLang="zh-CN" sz="2000" dirty="0"/>
              <a:t>perinuclear cisternae</a:t>
            </a:r>
            <a:r>
              <a:rPr lang="zh-CN" altLang="en-US" sz="2000" dirty="0"/>
              <a:t>）</a:t>
            </a:r>
            <a:endParaRPr lang="en-US" altLang="zh-CN" sz="2000" dirty="0"/>
          </a:p>
          <a:p>
            <a:pPr>
              <a:lnSpc>
                <a:spcPts val="3000"/>
              </a:lnSpc>
              <a:spcAft>
                <a:spcPts val="600"/>
              </a:spcAft>
            </a:pPr>
            <a:r>
              <a:rPr lang="zh-CN" altLang="en-US" sz="2000" b="1" dirty="0">
                <a:solidFill>
                  <a:srgbClr val="0033CC"/>
                </a:solidFill>
              </a:rPr>
              <a:t>核孔</a:t>
            </a:r>
            <a:r>
              <a:rPr lang="zh-CN" altLang="en-US" sz="2000" dirty="0"/>
              <a:t>（</a:t>
            </a:r>
            <a:r>
              <a:rPr lang="en-US" altLang="zh-CN" sz="2000" dirty="0"/>
              <a:t>nuclear pore</a:t>
            </a:r>
            <a:r>
              <a:rPr lang="zh-CN" altLang="en-US" sz="2000" dirty="0"/>
              <a:t>）</a:t>
            </a:r>
            <a:endParaRPr lang="en-US" altLang="zh-CN" sz="2000" dirty="0"/>
          </a:p>
          <a:p>
            <a:pPr>
              <a:lnSpc>
                <a:spcPts val="3000"/>
              </a:lnSpc>
              <a:spcAft>
                <a:spcPts val="600"/>
              </a:spcAft>
            </a:pPr>
            <a:r>
              <a:rPr lang="zh-CN" altLang="en-US" sz="2000" b="1" dirty="0">
                <a:solidFill>
                  <a:srgbClr val="0033CC"/>
                </a:solidFill>
              </a:rPr>
              <a:t>核孔复合体</a:t>
            </a:r>
            <a:r>
              <a:rPr lang="zh-CN" altLang="en-US" sz="2000" dirty="0"/>
              <a:t>（</a:t>
            </a:r>
            <a:r>
              <a:rPr lang="en-US" altLang="zh-CN" sz="2000" dirty="0"/>
              <a:t>nuclear pore complex</a:t>
            </a:r>
            <a:r>
              <a:rPr lang="zh-CN" altLang="en-US" sz="2000" dirty="0"/>
              <a:t>，</a:t>
            </a:r>
            <a:r>
              <a:rPr lang="en-US" altLang="zh-CN" sz="2000" dirty="0"/>
              <a:t>NPC</a:t>
            </a:r>
            <a:r>
              <a:rPr lang="zh-CN" altLang="en-US" sz="2000" dirty="0"/>
              <a:t>）</a:t>
            </a:r>
            <a:endParaRPr lang="en-US" altLang="zh-CN" sz="2000" dirty="0"/>
          </a:p>
          <a:p>
            <a:pPr>
              <a:lnSpc>
                <a:spcPts val="3000"/>
              </a:lnSpc>
              <a:spcAft>
                <a:spcPts val="600"/>
              </a:spcAft>
            </a:pPr>
            <a:r>
              <a:rPr lang="zh-CN" altLang="en-US" sz="2000" b="1" dirty="0">
                <a:solidFill>
                  <a:srgbClr val="0033CC"/>
                </a:solidFill>
              </a:rPr>
              <a:t>孔膜区</a:t>
            </a:r>
            <a:r>
              <a:rPr lang="zh-CN" altLang="en-US" sz="2000" dirty="0"/>
              <a:t>（</a:t>
            </a:r>
            <a:r>
              <a:rPr lang="en-US" altLang="zh-CN" sz="2000" dirty="0"/>
              <a:t>pore membrane domain</a:t>
            </a:r>
            <a:r>
              <a:rPr lang="zh-CN" altLang="en-US" sz="2000" dirty="0"/>
              <a:t>）</a:t>
            </a:r>
          </a:p>
        </p:txBody>
      </p:sp>
      <p:pic>
        <p:nvPicPr>
          <p:cNvPr id="8195" name="内容占位符 3">
            <a:extLst>
              <a:ext uri="{FF2B5EF4-FFF2-40B4-BE49-F238E27FC236}">
                <a16:creationId xmlns:a16="http://schemas.microsoft.com/office/drawing/2014/main" id="{9166DAEB-D362-45D8-B09E-B7CE819C442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63430" y="1514833"/>
            <a:ext cx="5928570" cy="45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5678810"/>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06B53B-8726-40A3-B76E-847DC4736548}"/>
              </a:ext>
            </a:extLst>
          </p:cNvPr>
          <p:cNvSpPr>
            <a:spLocks noGrp="1"/>
          </p:cNvSpPr>
          <p:nvPr>
            <p:ph type="title"/>
          </p:nvPr>
        </p:nvSpPr>
        <p:spPr/>
        <p:txBody>
          <a:bodyPr/>
          <a:lstStyle/>
          <a:p>
            <a:r>
              <a:rPr lang="zh-CN" altLang="en-US" dirty="0"/>
              <a:t>核心组蛋白的赖氨酸残基乙酰化（</a:t>
            </a:r>
            <a:r>
              <a:rPr lang="en-US" altLang="zh-CN" dirty="0"/>
              <a:t>acetylation</a:t>
            </a:r>
            <a:r>
              <a:rPr lang="zh-CN" altLang="en-US" dirty="0"/>
              <a:t>）</a:t>
            </a:r>
          </a:p>
        </p:txBody>
      </p:sp>
      <p:pic>
        <p:nvPicPr>
          <p:cNvPr id="5" name="图片 4" descr="9-18">
            <a:extLst>
              <a:ext uri="{FF2B5EF4-FFF2-40B4-BE49-F238E27FC236}">
                <a16:creationId xmlns:a16="http://schemas.microsoft.com/office/drawing/2014/main" id="{6ABB2E0E-31BF-4167-97A5-8AE5BBFB9B1F}"/>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1965143" y="1436784"/>
            <a:ext cx="8261715" cy="4500000"/>
          </a:xfrm>
          <a:prstGeom prst="rect">
            <a:avLst/>
          </a:prstGeom>
        </p:spPr>
      </p:pic>
      <p:sp>
        <p:nvSpPr>
          <p:cNvPr id="6" name="矩形 5">
            <a:extLst>
              <a:ext uri="{FF2B5EF4-FFF2-40B4-BE49-F238E27FC236}">
                <a16:creationId xmlns:a16="http://schemas.microsoft.com/office/drawing/2014/main" id="{00AAF7C9-556E-493E-9DF5-C2B4BB0ECA4B}"/>
              </a:ext>
            </a:extLst>
          </p:cNvPr>
          <p:cNvSpPr/>
          <p:nvPr/>
        </p:nvSpPr>
        <p:spPr>
          <a:xfrm>
            <a:off x="3048000" y="6099628"/>
            <a:ext cx="6096000" cy="64633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9-18 </a:t>
            </a:r>
            <a:r>
              <a:rPr lang="zh-CN" altLang="en-US" sz="1600" b="1" dirty="0">
                <a:solidFill>
                  <a:srgbClr val="0033CC"/>
                </a:solidFill>
                <a:latin typeface="Arial" panose="020B0604020202020204" pitchFamily="34" charset="0"/>
                <a:ea typeface="微软雅黑" panose="020B0503020204020204" pitchFamily="34" charset="-122"/>
              </a:rPr>
              <a:t>乙酰化和去乙酰化对染色质活性的影响</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乙酰化和去乙酰化的位置。</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导致染色质的变化</a:t>
            </a:r>
          </a:p>
        </p:txBody>
      </p:sp>
    </p:spTree>
    <p:extLst>
      <p:ext uri="{BB962C8B-B14F-4D97-AF65-F5344CB8AC3E}">
        <p14:creationId xmlns:p14="http://schemas.microsoft.com/office/powerpoint/2010/main" val="4121010798"/>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CEA0BB4-D493-4CE8-849B-080E6F7FC77D}"/>
              </a:ext>
            </a:extLst>
          </p:cNvPr>
          <p:cNvSpPr>
            <a:spLocks noGrp="1"/>
          </p:cNvSpPr>
          <p:nvPr>
            <p:ph type="title"/>
          </p:nvPr>
        </p:nvSpPr>
        <p:spPr/>
        <p:txBody>
          <a:bodyPr/>
          <a:lstStyle/>
          <a:p>
            <a:r>
              <a:rPr lang="zh-CN" altLang="en-US" dirty="0"/>
              <a:t>核心组蛋白的赖氨酸残基乙酰化（</a:t>
            </a:r>
            <a:r>
              <a:rPr lang="en-US" altLang="zh-CN" dirty="0"/>
              <a:t>acetylation</a:t>
            </a:r>
            <a:r>
              <a:rPr lang="zh-CN" altLang="en-US" dirty="0"/>
              <a:t>）</a:t>
            </a:r>
          </a:p>
        </p:txBody>
      </p:sp>
      <p:pic>
        <p:nvPicPr>
          <p:cNvPr id="3" name="图片 2" descr="9-19">
            <a:extLst>
              <a:ext uri="{FF2B5EF4-FFF2-40B4-BE49-F238E27FC236}">
                <a16:creationId xmlns:a16="http://schemas.microsoft.com/office/drawing/2014/main" id="{50203DE2-F6CC-49C6-9AAB-AAE8AF544FD5}"/>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4297613" y="1681843"/>
            <a:ext cx="3596774" cy="3960000"/>
          </a:xfrm>
          <a:prstGeom prst="rect">
            <a:avLst/>
          </a:prstGeom>
        </p:spPr>
      </p:pic>
      <p:sp>
        <p:nvSpPr>
          <p:cNvPr id="4" name="矩形 3">
            <a:extLst>
              <a:ext uri="{FF2B5EF4-FFF2-40B4-BE49-F238E27FC236}">
                <a16:creationId xmlns:a16="http://schemas.microsoft.com/office/drawing/2014/main" id="{0A4C517C-F7A3-4868-AB2C-1259DF288DEA}"/>
              </a:ext>
            </a:extLst>
          </p:cNvPr>
          <p:cNvSpPr/>
          <p:nvPr/>
        </p:nvSpPr>
        <p:spPr>
          <a:xfrm>
            <a:off x="1100345" y="5953379"/>
            <a:ext cx="9991311"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9-19 </a:t>
            </a:r>
            <a:r>
              <a:rPr lang="zh-CN" altLang="en-US" sz="1600" b="1" dirty="0">
                <a:solidFill>
                  <a:srgbClr val="0033CC"/>
                </a:solidFill>
                <a:latin typeface="Arial" panose="020B0604020202020204" pitchFamily="34" charset="0"/>
                <a:ea typeface="微软雅黑" panose="020B0503020204020204" pitchFamily="34" charset="-122"/>
              </a:rPr>
              <a:t>酵母组蛋白乙酰化与去乙酰化控制转录的作用机制</a:t>
            </a:r>
          </a:p>
          <a:p>
            <a:pPr algn="ctr">
              <a:lnSpc>
                <a:spcPts val="2400"/>
              </a:lnSpc>
            </a:pPr>
            <a:r>
              <a:rPr lang="en-US" altLang="zh-CN" sz="1400" dirty="0">
                <a:latin typeface="Arial" panose="020B0604020202020204" pitchFamily="34" charset="0"/>
                <a:ea typeface="微软雅黑" panose="020B0503020204020204" pitchFamily="34" charset="-122"/>
              </a:rPr>
              <a:t>URS: </a:t>
            </a:r>
            <a:r>
              <a:rPr lang="zh-CN" altLang="en-US" sz="1400" dirty="0">
                <a:latin typeface="Arial" panose="020B0604020202020204" pitchFamily="34" charset="0"/>
                <a:ea typeface="微软雅黑" panose="020B0503020204020204" pitchFamily="34" charset="-122"/>
              </a:rPr>
              <a:t>上游抑制序列（</a:t>
            </a:r>
            <a:r>
              <a:rPr lang="en-US" altLang="zh-CN" sz="1400" dirty="0">
                <a:latin typeface="Arial" panose="020B0604020202020204" pitchFamily="34" charset="0"/>
                <a:ea typeface="微软雅黑" panose="020B0503020204020204" pitchFamily="34" charset="-122"/>
              </a:rPr>
              <a:t>upstream repression sequence</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UAS: </a:t>
            </a:r>
            <a:r>
              <a:rPr lang="zh-CN" altLang="en-US" sz="1400" dirty="0">
                <a:latin typeface="Arial" panose="020B0604020202020204" pitchFamily="34" charset="0"/>
                <a:ea typeface="微软雅黑" panose="020B0503020204020204" pitchFamily="34" charset="-122"/>
              </a:rPr>
              <a:t>上游激活序列；</a:t>
            </a:r>
            <a:r>
              <a:rPr lang="en-US" altLang="zh-CN" sz="1400" dirty="0">
                <a:latin typeface="Arial" panose="020B0604020202020204" pitchFamily="34" charset="0"/>
                <a:ea typeface="微软雅黑" panose="020B0503020204020204" pitchFamily="34" charset="-122"/>
              </a:rPr>
              <a:t>RD: </a:t>
            </a:r>
            <a:r>
              <a:rPr lang="zh-CN" altLang="en-US" sz="1400" dirty="0">
                <a:latin typeface="Arial" panose="020B0604020202020204" pitchFamily="34" charset="0"/>
                <a:ea typeface="微软雅黑" panose="020B0503020204020204" pitchFamily="34" charset="-122"/>
              </a:rPr>
              <a:t>抑制结构域；</a:t>
            </a:r>
            <a:r>
              <a:rPr lang="en-US" altLang="zh-CN" sz="1400" dirty="0">
                <a:latin typeface="Arial" panose="020B0604020202020204" pitchFamily="34" charset="0"/>
                <a:ea typeface="微软雅黑" panose="020B0503020204020204" pitchFamily="34" charset="-122"/>
              </a:rPr>
              <a:t>AD: </a:t>
            </a:r>
            <a:r>
              <a:rPr lang="zh-CN" altLang="en-US" sz="1400" dirty="0">
                <a:latin typeface="Arial" panose="020B0604020202020204" pitchFamily="34" charset="0"/>
                <a:ea typeface="微软雅黑" panose="020B0503020204020204" pitchFamily="34" charset="-122"/>
              </a:rPr>
              <a:t>激活结构域。</a:t>
            </a:r>
          </a:p>
        </p:txBody>
      </p:sp>
    </p:spTree>
    <p:extLst>
      <p:ext uri="{BB962C8B-B14F-4D97-AF65-F5344CB8AC3E}">
        <p14:creationId xmlns:p14="http://schemas.microsoft.com/office/powerpoint/2010/main" val="168233634"/>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7" name="内容占位符 3" descr="imagepage19.JPG">
            <a:extLst>
              <a:ext uri="{FF2B5EF4-FFF2-40B4-BE49-F238E27FC236}">
                <a16:creationId xmlns:a16="http://schemas.microsoft.com/office/drawing/2014/main" id="{FE1B8EF8-E3EE-4875-9F1E-F26DB1D1BE5B}"/>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619825" y="1386342"/>
            <a:ext cx="6283381"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708DE1C3-5F00-4435-9797-921AF4F37E5F}"/>
              </a:ext>
            </a:extLst>
          </p:cNvPr>
          <p:cNvSpPr/>
          <p:nvPr/>
        </p:nvSpPr>
        <p:spPr>
          <a:xfrm>
            <a:off x="662354" y="5973542"/>
            <a:ext cx="10867292"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9-20 </a:t>
            </a:r>
            <a:r>
              <a:rPr lang="zh-CN" altLang="en-US" sz="1600" b="1" dirty="0">
                <a:solidFill>
                  <a:srgbClr val="0033CC"/>
                </a:solidFill>
                <a:latin typeface="Arial" panose="020B0604020202020204" pitchFamily="34" charset="0"/>
                <a:ea typeface="微软雅黑" panose="020B0503020204020204" pitchFamily="34" charset="-122"/>
              </a:rPr>
              <a:t>哺乳动物</a:t>
            </a:r>
            <a:r>
              <a:rPr lang="en-US" altLang="zh-CN" sz="1600" b="1" dirty="0">
                <a:solidFill>
                  <a:srgbClr val="0033CC"/>
                </a:solidFill>
                <a:latin typeface="Arial" panose="020B0604020202020204" pitchFamily="34" charset="0"/>
                <a:ea typeface="微软雅黑" panose="020B0503020204020204" pitchFamily="34" charset="-122"/>
              </a:rPr>
              <a:t>X </a:t>
            </a:r>
            <a:r>
              <a:rPr lang="zh-CN" altLang="en-US" sz="1600" b="1" dirty="0">
                <a:solidFill>
                  <a:srgbClr val="0033CC"/>
                </a:solidFill>
                <a:latin typeface="Arial" panose="020B0604020202020204" pitchFamily="34" charset="0"/>
                <a:ea typeface="微软雅黑" panose="020B0503020204020204" pitchFamily="34" charset="-122"/>
              </a:rPr>
              <a:t>染色体失活模型</a:t>
            </a:r>
          </a:p>
          <a:p>
            <a:pPr algn="ctr">
              <a:lnSpc>
                <a:spcPts val="2400"/>
              </a:lnSpc>
            </a:pPr>
            <a:r>
              <a:rPr lang="en-US" altLang="zh-CN" sz="1400" dirty="0" err="1">
                <a:latin typeface="Arial" panose="020B0604020202020204" pitchFamily="34" charset="0"/>
                <a:ea typeface="微软雅黑" panose="020B0503020204020204" pitchFamily="34" charset="-122"/>
              </a:rPr>
              <a:t>Xic</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X </a:t>
            </a:r>
            <a:r>
              <a:rPr lang="zh-CN" altLang="en-US" sz="1400" dirty="0">
                <a:latin typeface="Arial" panose="020B0604020202020204" pitchFamily="34" charset="0"/>
                <a:ea typeface="微软雅黑" panose="020B0503020204020204" pitchFamily="34" charset="-122"/>
              </a:rPr>
              <a:t>染色体失活中心；</a:t>
            </a:r>
            <a:r>
              <a:rPr lang="en-US" altLang="zh-CN" sz="1400" dirty="0" err="1">
                <a:latin typeface="Arial" panose="020B0604020202020204" pitchFamily="34" charset="0"/>
                <a:ea typeface="微软雅黑" panose="020B0503020204020204" pitchFamily="34" charset="-122"/>
              </a:rPr>
              <a:t>Xist</a:t>
            </a:r>
            <a:r>
              <a:rPr lang="en-US" altLang="zh-CN" sz="1400" dirty="0">
                <a:latin typeface="Arial" panose="020B0604020202020204" pitchFamily="34" charset="0"/>
                <a:ea typeface="微软雅黑" panose="020B0503020204020204" pitchFamily="34" charset="-122"/>
              </a:rPr>
              <a:t> RNA</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X </a:t>
            </a:r>
            <a:r>
              <a:rPr lang="zh-CN" altLang="en-US" sz="1400" dirty="0">
                <a:latin typeface="Arial" panose="020B0604020202020204" pitchFamily="34" charset="0"/>
                <a:ea typeface="微软雅黑" panose="020B0503020204020204" pitchFamily="34" charset="-122"/>
              </a:rPr>
              <a:t>染色体失活特异性转录物；</a:t>
            </a:r>
            <a:r>
              <a:rPr lang="en-US" altLang="zh-CN" sz="1400" dirty="0">
                <a:latin typeface="Arial" panose="020B0604020202020204" pitchFamily="34" charset="0"/>
                <a:ea typeface="微软雅黑" panose="020B0503020204020204" pitchFamily="34" charset="-122"/>
              </a:rPr>
              <a:t>RNA</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X-inactivation specific transcript RNA</a:t>
            </a:r>
            <a:r>
              <a:rPr lang="zh-CN" altLang="en-US" sz="1400" dirty="0">
                <a:latin typeface="Arial" panose="020B0604020202020204" pitchFamily="34" charset="0"/>
                <a:ea typeface="微软雅黑" panose="020B0503020204020204" pitchFamily="34" charset="-122"/>
              </a:rPr>
              <a:t>）</a:t>
            </a:r>
          </a:p>
        </p:txBody>
      </p:sp>
      <p:sp>
        <p:nvSpPr>
          <p:cNvPr id="3" name="标题 2">
            <a:extLst>
              <a:ext uri="{FF2B5EF4-FFF2-40B4-BE49-F238E27FC236}">
                <a16:creationId xmlns:a16="http://schemas.microsoft.com/office/drawing/2014/main" id="{40232D50-25C5-4212-9EF7-F6813EE7A47E}"/>
              </a:ext>
            </a:extLst>
          </p:cNvPr>
          <p:cNvSpPr>
            <a:spLocks noGrp="1"/>
          </p:cNvSpPr>
          <p:nvPr>
            <p:ph type="title"/>
          </p:nvPr>
        </p:nvSpPr>
        <p:spPr/>
        <p:txBody>
          <a:bodyPr/>
          <a:lstStyle/>
          <a:p>
            <a:r>
              <a:rPr lang="zh-CN" altLang="en-US" dirty="0"/>
              <a:t>（二）染色质的失活</a:t>
            </a:r>
            <a:r>
              <a:rPr lang="en-US" altLang="zh-CN" dirty="0"/>
              <a:t>——</a:t>
            </a:r>
            <a:r>
              <a:rPr lang="en-US" altLang="zh-CN" dirty="0">
                <a:solidFill>
                  <a:srgbClr val="0033CC"/>
                </a:solidFill>
              </a:rPr>
              <a:t>X </a:t>
            </a:r>
            <a:r>
              <a:rPr lang="zh-CN" altLang="en-US" dirty="0">
                <a:solidFill>
                  <a:srgbClr val="0033CC"/>
                </a:solidFill>
              </a:rPr>
              <a:t>染色体失活</a:t>
            </a:r>
            <a:endParaRPr lang="zh-CN" altLang="en-US" dirty="0"/>
          </a:p>
        </p:txBody>
      </p:sp>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117" y="4068379"/>
            <a:ext cx="4060210" cy="2241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54" y="789922"/>
            <a:ext cx="3635801" cy="3278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内容占位符 2">
            <a:extLst>
              <a:ext uri="{FF2B5EF4-FFF2-40B4-BE49-F238E27FC236}">
                <a16:creationId xmlns:a16="http://schemas.microsoft.com/office/drawing/2014/main" id="{C9BDF9FE-4063-4E9B-A22A-5EB113D3C4BA}"/>
              </a:ext>
            </a:extLst>
          </p:cNvPr>
          <p:cNvSpPr>
            <a:spLocks noGrp="1"/>
          </p:cNvSpPr>
          <p:nvPr>
            <p:ph idx="1"/>
          </p:nvPr>
        </p:nvSpPr>
        <p:spPr/>
        <p:txBody>
          <a:bodyPr>
            <a:normAutofit/>
          </a:bodyPr>
          <a:lstStyle/>
          <a:p>
            <a:r>
              <a:rPr lang="zh-CN" altLang="en-US" sz="2000" dirty="0"/>
              <a:t>活性基因转位到异染色质区附近时会失活的现象称为位置花斑效应（</a:t>
            </a:r>
            <a:r>
              <a:rPr lang="en-US" altLang="zh-CN" sz="2000" dirty="0"/>
              <a:t>position effect variegation</a:t>
            </a:r>
            <a:r>
              <a:rPr lang="zh-CN" altLang="en-US" sz="2000" dirty="0"/>
              <a:t>）</a:t>
            </a:r>
          </a:p>
        </p:txBody>
      </p:sp>
      <p:pic>
        <p:nvPicPr>
          <p:cNvPr id="124932" name="图片 1">
            <a:extLst>
              <a:ext uri="{FF2B5EF4-FFF2-40B4-BE49-F238E27FC236}">
                <a16:creationId xmlns:a16="http://schemas.microsoft.com/office/drawing/2014/main" id="{E1966ECE-6974-4331-8A5B-96824A34420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78138" y="2128801"/>
            <a:ext cx="643572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矩形 2">
            <a:extLst>
              <a:ext uri="{FF2B5EF4-FFF2-40B4-BE49-F238E27FC236}">
                <a16:creationId xmlns:a16="http://schemas.microsoft.com/office/drawing/2014/main" id="{603D7913-781D-41A8-ABE2-09DF8D5A42F8}"/>
              </a:ext>
            </a:extLst>
          </p:cNvPr>
          <p:cNvSpPr>
            <a:spLocks noChangeArrowheads="1"/>
          </p:cNvSpPr>
          <p:nvPr/>
        </p:nvSpPr>
        <p:spPr bwMode="auto">
          <a:xfrm>
            <a:off x="4784272" y="6596390"/>
            <a:ext cx="72891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00" dirty="0">
                <a:ea typeface="宋体" panose="02010600030101010101" pitchFamily="2" charset="-122"/>
                <a:cs typeface="Arial" panose="020B0604020202020204" pitchFamily="34" charset="0"/>
              </a:rPr>
              <a:t>http://zlgc.seu.edu.cn/jpkc/2010jpkc/jykc2/content/jxzy/genetics/chapt12/art_library/color_art_library/12_14a.jpg</a:t>
            </a:r>
            <a:endParaRPr lang="zh-CN" altLang="en-US" sz="1100" dirty="0">
              <a:ea typeface="宋体"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22AF2D27-EB92-4049-A64D-D5C860F74A28}"/>
              </a:ext>
            </a:extLst>
          </p:cNvPr>
          <p:cNvSpPr>
            <a:spLocks noGrp="1"/>
          </p:cNvSpPr>
          <p:nvPr>
            <p:ph type="title"/>
          </p:nvPr>
        </p:nvSpPr>
        <p:spPr/>
        <p:txBody>
          <a:bodyPr/>
          <a:lstStyle/>
          <a:p>
            <a:r>
              <a:rPr lang="zh-CN" altLang="en-US" dirty="0"/>
              <a:t>（二）染色质的失活</a:t>
            </a:r>
            <a:r>
              <a:rPr lang="en-US" altLang="zh-CN" dirty="0"/>
              <a:t>——</a:t>
            </a:r>
            <a:r>
              <a:rPr lang="zh-CN" altLang="en-US" dirty="0">
                <a:solidFill>
                  <a:srgbClr val="0033CC"/>
                </a:solidFill>
              </a:rPr>
              <a:t>位置花斑效应</a:t>
            </a:r>
            <a:endParaRPr lang="zh-CN" altLang="en-US" dirty="0"/>
          </a:p>
        </p:txBody>
      </p:sp>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B733B0C2-B5D0-4E97-BD03-8BABC5D7DFF3}"/>
              </a:ext>
            </a:extLst>
          </p:cNvPr>
          <p:cNvSpPr>
            <a:spLocks noGrp="1"/>
          </p:cNvSpPr>
          <p:nvPr>
            <p:ph type="title"/>
          </p:nvPr>
        </p:nvSpPr>
        <p:spPr/>
        <p:txBody>
          <a:bodyPr/>
          <a:lstStyle/>
          <a:p>
            <a:pPr algn="l"/>
            <a:r>
              <a:rPr lang="zh-CN" altLang="en-US" dirty="0"/>
              <a:t>三、染色质与基因表达调控</a:t>
            </a:r>
          </a:p>
        </p:txBody>
      </p:sp>
      <p:pic>
        <p:nvPicPr>
          <p:cNvPr id="125955" name="内容占位符 1">
            <a:extLst>
              <a:ext uri="{FF2B5EF4-FFF2-40B4-BE49-F238E27FC236}">
                <a16:creationId xmlns:a16="http://schemas.microsoft.com/office/drawing/2014/main" id="{D0B2D9DB-3456-40BF-AA82-09F1709044C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71684" y="1497875"/>
            <a:ext cx="7448633"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矩形 4">
            <a:extLst>
              <a:ext uri="{FF2B5EF4-FFF2-40B4-BE49-F238E27FC236}">
                <a16:creationId xmlns:a16="http://schemas.microsoft.com/office/drawing/2014/main" id="{77FF151A-CC0F-45EF-839A-3000A5031124}"/>
              </a:ext>
            </a:extLst>
          </p:cNvPr>
          <p:cNvSpPr>
            <a:spLocks noChangeArrowheads="1"/>
          </p:cNvSpPr>
          <p:nvPr/>
        </p:nvSpPr>
        <p:spPr bwMode="auto">
          <a:xfrm>
            <a:off x="10871654" y="10081476"/>
            <a:ext cx="2286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200">
                <a:ea typeface="宋体" panose="02010600030101010101" pitchFamily="2" charset="-122"/>
                <a:cs typeface="Arial" panose="020B0604020202020204" pitchFamily="34" charset="0"/>
              </a:rPr>
              <a:t>Circulation Research.</a:t>
            </a:r>
          </a:p>
          <a:p>
            <a:pPr eaLnBrk="1" hangingPunct="1">
              <a:spcBef>
                <a:spcPct val="0"/>
              </a:spcBef>
              <a:buFontTx/>
              <a:buNone/>
            </a:pPr>
            <a:r>
              <a:rPr lang="en-US" altLang="zh-CN" sz="1200">
                <a:ea typeface="宋体" panose="02010600030101010101" pitchFamily="2" charset="-122"/>
                <a:cs typeface="Arial" panose="020B0604020202020204" pitchFamily="34" charset="0"/>
              </a:rPr>
              <a:t> 2010; 107: 324-326 </a:t>
            </a:r>
          </a:p>
        </p:txBody>
      </p:sp>
      <p:sp>
        <p:nvSpPr>
          <p:cNvPr id="3" name="标题 2">
            <a:extLst>
              <a:ext uri="{FF2B5EF4-FFF2-40B4-BE49-F238E27FC236}">
                <a16:creationId xmlns:a16="http://schemas.microsoft.com/office/drawing/2014/main" id="{6F26BCBF-9C6C-49BA-B32C-D050F760385A}"/>
              </a:ext>
            </a:extLst>
          </p:cNvPr>
          <p:cNvSpPr>
            <a:spLocks noGrp="1"/>
          </p:cNvSpPr>
          <p:nvPr>
            <p:ph type="title"/>
          </p:nvPr>
        </p:nvSpPr>
        <p:spPr/>
        <p:txBody>
          <a:bodyPr/>
          <a:lstStyle/>
          <a:p>
            <a:r>
              <a:rPr lang="zh-CN" altLang="en-US" dirty="0"/>
              <a:t>（一）以染色质为模板的转录</a:t>
            </a:r>
          </a:p>
        </p:txBody>
      </p:sp>
      <p:sp>
        <p:nvSpPr>
          <p:cNvPr id="4" name="内容占位符 3">
            <a:extLst>
              <a:ext uri="{FF2B5EF4-FFF2-40B4-BE49-F238E27FC236}">
                <a16:creationId xmlns:a16="http://schemas.microsoft.com/office/drawing/2014/main" id="{5DB8F7D4-5B24-4008-95D1-CB8FB2E00AB6}"/>
              </a:ext>
            </a:extLst>
          </p:cNvPr>
          <p:cNvSpPr>
            <a:spLocks noGrp="1"/>
          </p:cNvSpPr>
          <p:nvPr>
            <p:ph idx="1"/>
          </p:nvPr>
        </p:nvSpPr>
        <p:spPr>
          <a:xfrm>
            <a:off x="824366" y="1219200"/>
            <a:ext cx="4711020" cy="5435604"/>
          </a:xfrm>
        </p:spPr>
        <p:txBody>
          <a:bodyPr>
            <a:normAutofit/>
          </a:bodyPr>
          <a:lstStyle/>
          <a:p>
            <a:pPr>
              <a:lnSpc>
                <a:spcPct val="150000"/>
              </a:lnSpc>
              <a:spcAft>
                <a:spcPts val="600"/>
              </a:spcAft>
            </a:pPr>
            <a:r>
              <a:rPr lang="zh-CN" altLang="en-US" sz="2000" dirty="0"/>
              <a:t>染色质是否处于活化状态（呈疏松或紧密结构）是决定</a:t>
            </a:r>
            <a:r>
              <a:rPr lang="en-US" altLang="zh-CN" sz="2000" dirty="0"/>
              <a:t>RNA </a:t>
            </a:r>
            <a:r>
              <a:rPr lang="zh-CN" altLang="en-US" sz="2000" dirty="0"/>
              <a:t>聚合酶能否有效行使转录功能的关键</a:t>
            </a:r>
            <a:endParaRPr lang="en-US" altLang="zh-CN" sz="2000" dirty="0"/>
          </a:p>
          <a:p>
            <a:pPr>
              <a:lnSpc>
                <a:spcPct val="150000"/>
              </a:lnSpc>
              <a:spcAft>
                <a:spcPts val="600"/>
              </a:spcAft>
            </a:pPr>
            <a:r>
              <a:rPr lang="zh-CN" altLang="en-US" sz="2000" dirty="0"/>
              <a:t>转录起始伴随着染色质上某一基因调节序列内部或者周围的结构改变</a:t>
            </a:r>
            <a:endParaRPr lang="en-US" altLang="zh-CN" sz="2000" dirty="0"/>
          </a:p>
          <a:p>
            <a:pPr>
              <a:lnSpc>
                <a:spcPct val="150000"/>
              </a:lnSpc>
              <a:spcAft>
                <a:spcPts val="600"/>
              </a:spcAft>
            </a:pPr>
            <a:r>
              <a:rPr lang="en-US" altLang="zh-CN" sz="2000" dirty="0"/>
              <a:t>RNA</a:t>
            </a:r>
            <a:r>
              <a:rPr lang="zh-CN" altLang="en-US" sz="2000" dirty="0"/>
              <a:t>聚合酶被认为是用“核小体犁”（</a:t>
            </a:r>
            <a:r>
              <a:rPr lang="en-US" altLang="zh-CN" sz="2000" dirty="0"/>
              <a:t>nucleosome plow</a:t>
            </a:r>
            <a:r>
              <a:rPr lang="zh-CN" altLang="en-US" sz="2000" dirty="0"/>
              <a:t>）来解除组蛋白和</a:t>
            </a:r>
            <a:r>
              <a:rPr lang="en-US" altLang="zh-CN" sz="2000" dirty="0"/>
              <a:t>DNA </a:t>
            </a:r>
            <a:r>
              <a:rPr lang="zh-CN" altLang="en-US" sz="2000" dirty="0"/>
              <a:t>间的相互作用</a:t>
            </a:r>
          </a:p>
        </p:txBody>
      </p:sp>
      <p:pic>
        <p:nvPicPr>
          <p:cNvPr id="9" name="图片 8" descr="9-21">
            <a:extLst>
              <a:ext uri="{FF2B5EF4-FFF2-40B4-BE49-F238E27FC236}">
                <a16:creationId xmlns:a16="http://schemas.microsoft.com/office/drawing/2014/main" id="{0A7CAB0B-6231-4E12-8F3A-B2C0EE659A11}"/>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7994831" y="337002"/>
            <a:ext cx="2298337" cy="5760000"/>
          </a:xfrm>
          <a:prstGeom prst="rect">
            <a:avLst/>
          </a:prstGeom>
        </p:spPr>
      </p:pic>
      <p:sp>
        <p:nvSpPr>
          <p:cNvPr id="10" name="矩形 9">
            <a:extLst>
              <a:ext uri="{FF2B5EF4-FFF2-40B4-BE49-F238E27FC236}">
                <a16:creationId xmlns:a16="http://schemas.microsoft.com/office/drawing/2014/main" id="{467BF4C9-7C2B-4463-8B32-057F19466368}"/>
              </a:ext>
            </a:extLst>
          </p:cNvPr>
          <p:cNvSpPr/>
          <p:nvPr/>
        </p:nvSpPr>
        <p:spPr>
          <a:xfrm>
            <a:off x="6096000" y="6178647"/>
            <a:ext cx="6096000" cy="679353"/>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9-21 </a:t>
            </a:r>
            <a:r>
              <a:rPr lang="zh-CN" altLang="en-US" sz="1600" b="1" dirty="0">
                <a:solidFill>
                  <a:srgbClr val="0033CC"/>
                </a:solidFill>
                <a:latin typeface="Arial" panose="020B0604020202020204" pitchFamily="34" charset="0"/>
                <a:ea typeface="微软雅黑" panose="020B0503020204020204" pitchFamily="34" charset="-122"/>
              </a:rPr>
              <a:t>酵母激活因子及辅激活子有顺序地相互作用于</a:t>
            </a:r>
            <a:r>
              <a:rPr lang="en-US" altLang="zh-CN" sz="1600" b="1" dirty="0">
                <a:solidFill>
                  <a:srgbClr val="0033CC"/>
                </a:solidFill>
                <a:latin typeface="Arial" panose="020B0604020202020204" pitchFamily="34" charset="0"/>
                <a:ea typeface="微软雅黑" panose="020B0503020204020204" pitchFamily="34" charset="-122"/>
              </a:rPr>
              <a:t>HO </a:t>
            </a:r>
            <a:r>
              <a:rPr lang="zh-CN" altLang="en-US" sz="1600" b="1" dirty="0">
                <a:solidFill>
                  <a:srgbClr val="0033CC"/>
                </a:solidFill>
                <a:latin typeface="Arial" panose="020B0604020202020204" pitchFamily="34" charset="0"/>
                <a:ea typeface="微软雅黑" panose="020B0503020204020204" pitchFamily="34" charset="-122"/>
              </a:rPr>
              <a:t>基</a:t>
            </a:r>
          </a:p>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因在染色质水平调节其表达</a:t>
            </a:r>
            <a:endParaRPr lang="zh-CN" altLang="en-US" sz="1400" dirty="0">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内容占位符 3">
            <a:extLst>
              <a:ext uri="{FF2B5EF4-FFF2-40B4-BE49-F238E27FC236}">
                <a16:creationId xmlns:a16="http://schemas.microsoft.com/office/drawing/2014/main" id="{698E1F34-CD30-486A-8F34-ED7A8E4481B7}"/>
              </a:ext>
            </a:extLst>
          </p:cNvPr>
          <p:cNvSpPr>
            <a:spLocks noGrp="1"/>
          </p:cNvSpPr>
          <p:nvPr>
            <p:ph idx="1"/>
          </p:nvPr>
        </p:nvSpPr>
        <p:spPr>
          <a:xfrm>
            <a:off x="824366" y="1219200"/>
            <a:ext cx="4776334" cy="5435604"/>
          </a:xfrm>
        </p:spPr>
        <p:txBody>
          <a:bodyPr>
            <a:normAutofit/>
          </a:bodyPr>
          <a:lstStyle/>
          <a:p>
            <a:pPr>
              <a:lnSpc>
                <a:spcPts val="3200"/>
              </a:lnSpc>
            </a:pPr>
            <a:r>
              <a:rPr lang="zh-CN" altLang="en-US" sz="2000" b="1" dirty="0">
                <a:solidFill>
                  <a:srgbClr val="0033CC"/>
                </a:solidFill>
              </a:rPr>
              <a:t>通用转录因子</a:t>
            </a:r>
            <a:endParaRPr lang="en-US" altLang="zh-CN" sz="2000" b="1" dirty="0">
              <a:solidFill>
                <a:srgbClr val="0033CC"/>
              </a:solidFill>
            </a:endParaRPr>
          </a:p>
          <a:p>
            <a:pPr lvl="1">
              <a:lnSpc>
                <a:spcPts val="3200"/>
              </a:lnSpc>
            </a:pPr>
            <a:r>
              <a:rPr lang="zh-CN" altLang="en-US" sz="1800" dirty="0"/>
              <a:t>与结合</a:t>
            </a:r>
            <a:r>
              <a:rPr lang="en-US" altLang="zh-CN" sz="1800" dirty="0"/>
              <a:t>RNA </a:t>
            </a:r>
            <a:r>
              <a:rPr lang="zh-CN" altLang="en-US" sz="1800" dirty="0"/>
              <a:t>聚合酶的核心启动子位点结合</a:t>
            </a:r>
            <a:endParaRPr lang="en-US" altLang="zh-CN" sz="1800" dirty="0"/>
          </a:p>
          <a:p>
            <a:pPr>
              <a:lnSpc>
                <a:spcPts val="3200"/>
              </a:lnSpc>
            </a:pPr>
            <a:r>
              <a:rPr lang="zh-CN" altLang="en-US" sz="2000" b="1" dirty="0">
                <a:solidFill>
                  <a:srgbClr val="0033CC"/>
                </a:solidFill>
              </a:rPr>
              <a:t>特异转录因子</a:t>
            </a:r>
            <a:endParaRPr lang="en-US" altLang="zh-CN" sz="2000" b="1" dirty="0">
              <a:solidFill>
                <a:srgbClr val="0033CC"/>
              </a:solidFill>
            </a:endParaRPr>
          </a:p>
          <a:p>
            <a:pPr lvl="1">
              <a:lnSpc>
                <a:spcPts val="3200"/>
              </a:lnSpc>
            </a:pPr>
            <a:r>
              <a:rPr lang="zh-CN" altLang="en-US" sz="1800" dirty="0"/>
              <a:t>与特异基因的各种调控位点结合，促进或阻遏基因的转录</a:t>
            </a:r>
            <a:endParaRPr lang="en-US" altLang="zh-CN" sz="1800" dirty="0"/>
          </a:p>
          <a:p>
            <a:pPr>
              <a:lnSpc>
                <a:spcPts val="3200"/>
              </a:lnSpc>
            </a:pPr>
            <a:r>
              <a:rPr lang="en-US" altLang="zh-CN" sz="2000" b="1" dirty="0">
                <a:solidFill>
                  <a:srgbClr val="0033CC"/>
                </a:solidFill>
              </a:rPr>
              <a:t>DNA </a:t>
            </a:r>
            <a:r>
              <a:rPr lang="zh-CN" altLang="en-US" sz="2000" b="1" dirty="0">
                <a:solidFill>
                  <a:srgbClr val="0033CC"/>
                </a:solidFill>
              </a:rPr>
              <a:t>结合域</a:t>
            </a:r>
            <a:endParaRPr lang="en-US" altLang="zh-CN" sz="2000" b="1" dirty="0">
              <a:solidFill>
                <a:srgbClr val="0033CC"/>
              </a:solidFill>
            </a:endParaRPr>
          </a:p>
          <a:p>
            <a:pPr lvl="1">
              <a:lnSpc>
                <a:spcPts val="3200"/>
              </a:lnSpc>
            </a:pPr>
            <a:r>
              <a:rPr lang="zh-CN" altLang="en-US" sz="1800" dirty="0"/>
              <a:t>结合特异的</a:t>
            </a:r>
            <a:r>
              <a:rPr lang="en-US" altLang="zh-CN" sz="1800" dirty="0"/>
              <a:t>DNA </a:t>
            </a:r>
            <a:r>
              <a:rPr lang="zh-CN" altLang="en-US" sz="1800" dirty="0"/>
              <a:t>序列</a:t>
            </a:r>
            <a:endParaRPr lang="en-US" altLang="zh-CN" sz="1800" dirty="0"/>
          </a:p>
          <a:p>
            <a:pPr>
              <a:lnSpc>
                <a:spcPts val="3200"/>
              </a:lnSpc>
            </a:pPr>
            <a:r>
              <a:rPr lang="zh-CN" altLang="en-US" sz="2000" b="1" dirty="0">
                <a:solidFill>
                  <a:srgbClr val="0033CC"/>
                </a:solidFill>
              </a:rPr>
              <a:t>激活结构域 </a:t>
            </a:r>
            <a:endParaRPr lang="en-US" altLang="zh-CN" sz="2000" b="1" dirty="0">
              <a:solidFill>
                <a:srgbClr val="0033CC"/>
              </a:solidFill>
            </a:endParaRPr>
          </a:p>
          <a:p>
            <a:pPr lvl="1">
              <a:lnSpc>
                <a:spcPts val="3200"/>
              </a:lnSpc>
            </a:pPr>
            <a:r>
              <a:rPr lang="zh-CN" altLang="en-US" sz="1800" dirty="0"/>
              <a:t>激活转录</a:t>
            </a:r>
            <a:endParaRPr lang="en-US" altLang="zh-CN" sz="1800" dirty="0"/>
          </a:p>
          <a:p>
            <a:pPr>
              <a:lnSpc>
                <a:spcPts val="3200"/>
              </a:lnSpc>
            </a:pPr>
            <a:endParaRPr lang="zh-CN" altLang="en-US" sz="2000" dirty="0"/>
          </a:p>
        </p:txBody>
      </p:sp>
      <p:pic>
        <p:nvPicPr>
          <p:cNvPr id="130052" name="图片 1">
            <a:extLst>
              <a:ext uri="{FF2B5EF4-FFF2-40B4-BE49-F238E27FC236}">
                <a16:creationId xmlns:a16="http://schemas.microsoft.com/office/drawing/2014/main" id="{5C0D8711-7C17-475F-87F3-AAAACDE547E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55783" y="1160818"/>
            <a:ext cx="5631995" cy="5108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矩形 2">
            <a:extLst>
              <a:ext uri="{FF2B5EF4-FFF2-40B4-BE49-F238E27FC236}">
                <a16:creationId xmlns:a16="http://schemas.microsoft.com/office/drawing/2014/main" id="{C72F05BE-D102-4730-AB9F-FC2732990767}"/>
              </a:ext>
            </a:extLst>
          </p:cNvPr>
          <p:cNvSpPr>
            <a:spLocks noChangeArrowheads="1"/>
          </p:cNvSpPr>
          <p:nvPr/>
        </p:nvSpPr>
        <p:spPr bwMode="auto">
          <a:xfrm>
            <a:off x="7315200" y="6424616"/>
            <a:ext cx="4572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200" dirty="0">
                <a:ea typeface="宋体" panose="02010600030101010101" pitchFamily="2" charset="-122"/>
                <a:cs typeface="Arial" panose="020B0604020202020204" pitchFamily="34" charset="0"/>
              </a:rPr>
              <a:t>http://howardhughes.trinity.duke.edu/blogs/2011/06/24/zinc-fingers-plasmids-and-my-battle-with-e-coli</a:t>
            </a:r>
            <a:endParaRPr lang="zh-CN" altLang="en-US" sz="1200" dirty="0">
              <a:ea typeface="宋体"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9E6B875F-783F-4958-BF1F-A6A5BE6D6559}"/>
              </a:ext>
            </a:extLst>
          </p:cNvPr>
          <p:cNvSpPr>
            <a:spLocks noGrp="1"/>
          </p:cNvSpPr>
          <p:nvPr>
            <p:ph type="title"/>
          </p:nvPr>
        </p:nvSpPr>
        <p:spPr/>
        <p:txBody>
          <a:bodyPr/>
          <a:lstStyle/>
          <a:p>
            <a:r>
              <a:rPr lang="zh-CN" altLang="en-US" dirty="0"/>
              <a:t>（二）转录因子介导的基因表达调控</a:t>
            </a:r>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内容占位符 2">
            <a:extLst>
              <a:ext uri="{FF2B5EF4-FFF2-40B4-BE49-F238E27FC236}">
                <a16:creationId xmlns:a16="http://schemas.microsoft.com/office/drawing/2014/main" id="{856133E8-D2F9-430B-9796-506E442759D8}"/>
              </a:ext>
            </a:extLst>
          </p:cNvPr>
          <p:cNvSpPr>
            <a:spLocks noGrp="1"/>
          </p:cNvSpPr>
          <p:nvPr>
            <p:ph idx="1"/>
          </p:nvPr>
        </p:nvSpPr>
        <p:spPr>
          <a:xfrm>
            <a:off x="824366" y="1219200"/>
            <a:ext cx="4286477" cy="5435604"/>
          </a:xfrm>
        </p:spPr>
        <p:txBody>
          <a:bodyPr/>
          <a:lstStyle/>
          <a:p>
            <a:pPr>
              <a:lnSpc>
                <a:spcPct val="150000"/>
              </a:lnSpc>
              <a:spcBef>
                <a:spcPts val="1200"/>
              </a:spcBef>
              <a:spcAft>
                <a:spcPts val="1200"/>
              </a:spcAft>
            </a:pPr>
            <a:r>
              <a:rPr lang="zh-CN" altLang="en-US" sz="2400" b="1" dirty="0">
                <a:solidFill>
                  <a:srgbClr val="0033CC"/>
                </a:solidFill>
              </a:rPr>
              <a:t>转录抑制因子</a:t>
            </a:r>
            <a:endParaRPr lang="en-US" altLang="zh-CN" sz="2400" b="1" dirty="0">
              <a:solidFill>
                <a:srgbClr val="0033CC"/>
              </a:solidFill>
            </a:endParaRPr>
          </a:p>
          <a:p>
            <a:pPr lvl="1">
              <a:lnSpc>
                <a:spcPct val="150000"/>
              </a:lnSpc>
              <a:spcBef>
                <a:spcPts val="1200"/>
              </a:spcBef>
              <a:spcAft>
                <a:spcPts val="1200"/>
              </a:spcAft>
            </a:pPr>
            <a:r>
              <a:rPr lang="zh-CN" altLang="en-US" sz="1800" dirty="0"/>
              <a:t>结合于特定的调节</a:t>
            </a:r>
            <a:r>
              <a:rPr lang="en-US" altLang="zh-CN" sz="1800" dirty="0"/>
              <a:t>DNA </a:t>
            </a:r>
            <a:r>
              <a:rPr lang="zh-CN" altLang="en-US" sz="1800" dirty="0"/>
              <a:t>序列，抑制结合区附近基因转录</a:t>
            </a:r>
            <a:endParaRPr lang="en-US" altLang="zh-CN" sz="1800" dirty="0"/>
          </a:p>
          <a:p>
            <a:pPr lvl="1">
              <a:lnSpc>
                <a:spcPct val="150000"/>
              </a:lnSpc>
              <a:spcBef>
                <a:spcPts val="1200"/>
              </a:spcBef>
              <a:spcAft>
                <a:spcPts val="1200"/>
              </a:spcAft>
            </a:pPr>
            <a:r>
              <a:rPr lang="en-US" altLang="zh-CN" sz="1800" b="1" dirty="0">
                <a:solidFill>
                  <a:srgbClr val="0033CC"/>
                </a:solidFill>
              </a:rPr>
              <a:t>DNA </a:t>
            </a:r>
            <a:r>
              <a:rPr lang="zh-CN" altLang="en-US" sz="1800" b="1" dirty="0">
                <a:solidFill>
                  <a:srgbClr val="0033CC"/>
                </a:solidFill>
              </a:rPr>
              <a:t>结合域</a:t>
            </a:r>
            <a:endParaRPr lang="en-US" altLang="zh-CN" sz="1800" b="1" dirty="0">
              <a:solidFill>
                <a:srgbClr val="0033CC"/>
              </a:solidFill>
            </a:endParaRPr>
          </a:p>
          <a:p>
            <a:pPr lvl="1">
              <a:lnSpc>
                <a:spcPct val="150000"/>
              </a:lnSpc>
              <a:spcBef>
                <a:spcPts val="1200"/>
              </a:spcBef>
              <a:spcAft>
                <a:spcPts val="1200"/>
              </a:spcAft>
            </a:pPr>
            <a:r>
              <a:rPr lang="zh-CN" altLang="en-US" sz="1800" b="1" dirty="0">
                <a:solidFill>
                  <a:srgbClr val="0033CC"/>
                </a:solidFill>
              </a:rPr>
              <a:t>抑制结构域</a:t>
            </a:r>
          </a:p>
        </p:txBody>
      </p:sp>
      <p:pic>
        <p:nvPicPr>
          <p:cNvPr id="131076" name="内容占位符 3" descr="imagepage22.JPG">
            <a:extLst>
              <a:ext uri="{FF2B5EF4-FFF2-40B4-BE49-F238E27FC236}">
                <a16:creationId xmlns:a16="http://schemas.microsoft.com/office/drawing/2014/main" id="{76010EB5-0F7D-45EA-8746-00E09E9DA5C4}"/>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55782" y="1086191"/>
            <a:ext cx="431850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1B4BFCD2-C465-4C5F-8491-4BFBC19CE139}"/>
              </a:ext>
            </a:extLst>
          </p:cNvPr>
          <p:cNvSpPr/>
          <p:nvPr/>
        </p:nvSpPr>
        <p:spPr>
          <a:xfrm>
            <a:off x="4848054" y="5569186"/>
            <a:ext cx="7333957"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9-22 </a:t>
            </a:r>
            <a:r>
              <a:rPr lang="zh-CN" altLang="en-US" sz="1600" b="1" dirty="0">
                <a:solidFill>
                  <a:srgbClr val="0033CC"/>
                </a:solidFill>
                <a:latin typeface="Arial" panose="020B0604020202020204" pitchFamily="34" charset="0"/>
                <a:ea typeface="微软雅黑" panose="020B0503020204020204" pitchFamily="34" charset="-122"/>
              </a:rPr>
              <a:t>基因表达的时空特异性</a:t>
            </a:r>
          </a:p>
          <a:p>
            <a:pPr algn="ctr">
              <a:lnSpc>
                <a:spcPts val="2400"/>
              </a:lnSpc>
            </a:pPr>
            <a:r>
              <a:rPr lang="zh-CN" altLang="en-US" sz="1400" dirty="0">
                <a:latin typeface="Arial" panose="020B0604020202020204" pitchFamily="34" charset="0"/>
                <a:ea typeface="微软雅黑" panose="020B0503020204020204" pitchFamily="34" charset="-122"/>
              </a:rPr>
              <a:t>图中红色显示的是在果蝇的翅膀成虫盘（</a:t>
            </a:r>
            <a:r>
              <a:rPr lang="en-US" altLang="zh-CN" sz="1400" dirty="0">
                <a:latin typeface="Arial" panose="020B0604020202020204" pitchFamily="34" charset="0"/>
                <a:ea typeface="微软雅黑" panose="020B0503020204020204" pitchFamily="34" charset="-122"/>
              </a:rPr>
              <a:t>wing disc</a:t>
            </a:r>
            <a:r>
              <a:rPr lang="zh-CN" altLang="en-US" sz="1400" dirty="0">
                <a:latin typeface="Arial" panose="020B0604020202020204" pitchFamily="34" charset="0"/>
                <a:ea typeface="微软雅黑" panose="020B0503020204020204" pitchFamily="34" charset="-122"/>
              </a:rPr>
              <a:t>）中，</a:t>
            </a:r>
            <a:r>
              <a:rPr lang="en-US" altLang="zh-CN" sz="1400" dirty="0">
                <a:latin typeface="Arial" panose="020B0604020202020204" pitchFamily="34" charset="0"/>
                <a:ea typeface="微软雅黑" panose="020B0503020204020204" pitchFamily="34" charset="-122"/>
              </a:rPr>
              <a:t>dpp-GAL4 </a:t>
            </a:r>
            <a:r>
              <a:rPr lang="zh-CN" altLang="en-US" sz="1400" dirty="0">
                <a:latin typeface="Arial" panose="020B0604020202020204" pitchFamily="34" charset="0"/>
                <a:ea typeface="微软雅黑" panose="020B0503020204020204" pitchFamily="34" charset="-122"/>
              </a:rPr>
              <a:t>介导的</a:t>
            </a:r>
            <a:r>
              <a:rPr lang="en-US" altLang="zh-CN" sz="1400" dirty="0" err="1">
                <a:latin typeface="Arial" panose="020B0604020202020204" pitchFamily="34" charset="0"/>
                <a:ea typeface="微软雅黑" panose="020B0503020204020204" pitchFamily="34" charset="-122"/>
              </a:rPr>
              <a:t>Uif</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的表达在前后分界处。绿色是在同一个盘中的背腹分界处的</a:t>
            </a:r>
            <a:r>
              <a:rPr lang="en-US" altLang="zh-CN" sz="1400" dirty="0" err="1">
                <a:latin typeface="Arial" panose="020B0604020202020204" pitchFamily="34" charset="0"/>
                <a:ea typeface="微软雅黑" panose="020B0503020204020204" pitchFamily="34" charset="-122"/>
              </a:rPr>
              <a:t>Wg</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的表达。</a:t>
            </a:r>
            <a:r>
              <a:rPr lang="en-US" altLang="zh-CN" sz="1400" dirty="0" err="1">
                <a:latin typeface="Arial" panose="020B0604020202020204" pitchFamily="34" charset="0"/>
                <a:ea typeface="微软雅黑" panose="020B0503020204020204" pitchFamily="34" charset="-122"/>
              </a:rPr>
              <a:t>dpp</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decapentaplegic</a:t>
            </a:r>
            <a:r>
              <a:rPr lang="zh-CN" altLang="en-US" sz="1400" dirty="0">
                <a:latin typeface="Arial" panose="020B0604020202020204" pitchFamily="34" charset="0"/>
                <a:ea typeface="微软雅黑" panose="020B0503020204020204" pitchFamily="34" charset="-122"/>
              </a:rPr>
              <a:t>；</a:t>
            </a:r>
            <a:r>
              <a:rPr lang="en-US" altLang="zh-CN" sz="1400" dirty="0" err="1">
                <a:latin typeface="Arial" panose="020B0604020202020204" pitchFamily="34" charset="0"/>
                <a:ea typeface="微软雅黑" panose="020B0503020204020204" pitchFamily="34" charset="-122"/>
              </a:rPr>
              <a:t>Uif</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uninflatable</a:t>
            </a:r>
            <a:r>
              <a:rPr lang="zh-CN" altLang="en-US" sz="1400" dirty="0">
                <a:latin typeface="Arial" panose="020B0604020202020204" pitchFamily="34" charset="0"/>
                <a:ea typeface="微软雅黑" panose="020B0503020204020204" pitchFamily="34" charset="-122"/>
              </a:rPr>
              <a:t>；</a:t>
            </a:r>
            <a:r>
              <a:rPr lang="en-US" altLang="zh-CN" sz="1400" dirty="0" err="1">
                <a:latin typeface="Arial" panose="020B0604020202020204" pitchFamily="34" charset="0"/>
                <a:ea typeface="微软雅黑" panose="020B0503020204020204" pitchFamily="34" charset="-122"/>
              </a:rPr>
              <a:t>wg</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Wingless</a:t>
            </a:r>
            <a:endParaRPr lang="zh-CN" altLang="en-US" sz="1400" dirty="0">
              <a:latin typeface="Arial" panose="020B0604020202020204" pitchFamily="34" charset="0"/>
              <a:ea typeface="微软雅黑" panose="020B0503020204020204" pitchFamily="34" charset="-122"/>
            </a:endParaRPr>
          </a:p>
        </p:txBody>
      </p:sp>
      <p:sp>
        <p:nvSpPr>
          <p:cNvPr id="3" name="标题 2">
            <a:extLst>
              <a:ext uri="{FF2B5EF4-FFF2-40B4-BE49-F238E27FC236}">
                <a16:creationId xmlns:a16="http://schemas.microsoft.com/office/drawing/2014/main" id="{D28D2D21-5B24-492F-B8E7-785318170969}"/>
              </a:ext>
            </a:extLst>
          </p:cNvPr>
          <p:cNvSpPr>
            <a:spLocks noGrp="1"/>
          </p:cNvSpPr>
          <p:nvPr>
            <p:ph type="title"/>
          </p:nvPr>
        </p:nvSpPr>
        <p:spPr/>
        <p:txBody>
          <a:bodyPr/>
          <a:lstStyle/>
          <a:p>
            <a:r>
              <a:rPr lang="zh-CN" altLang="en-US" dirty="0"/>
              <a:t>（二）转录因子介导的基因表达调控</a:t>
            </a: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7189589-09ED-44FF-B413-049AE329C7F2}"/>
              </a:ext>
            </a:extLst>
          </p:cNvPr>
          <p:cNvSpPr>
            <a:spLocks noGrp="1"/>
          </p:cNvSpPr>
          <p:nvPr>
            <p:ph type="title"/>
          </p:nvPr>
        </p:nvSpPr>
        <p:spPr/>
        <p:txBody>
          <a:bodyPr/>
          <a:lstStyle/>
          <a:p>
            <a:r>
              <a:rPr lang="zh-CN" altLang="en-US" dirty="0"/>
              <a:t>（三）</a:t>
            </a:r>
            <a:r>
              <a:rPr lang="en-US" altLang="zh-CN" dirty="0"/>
              <a:t>DNA </a:t>
            </a:r>
            <a:r>
              <a:rPr lang="zh-CN" altLang="en-US" dirty="0"/>
              <a:t>甲基化介导的基因表达调控</a:t>
            </a:r>
          </a:p>
        </p:txBody>
      </p:sp>
      <p:sp>
        <p:nvSpPr>
          <p:cNvPr id="2" name="内容占位符 1">
            <a:extLst>
              <a:ext uri="{FF2B5EF4-FFF2-40B4-BE49-F238E27FC236}">
                <a16:creationId xmlns:a16="http://schemas.microsoft.com/office/drawing/2014/main" id="{AC7EA808-2E63-4101-BC4F-0545DBE6BC7D}"/>
              </a:ext>
            </a:extLst>
          </p:cNvPr>
          <p:cNvSpPr>
            <a:spLocks noGrp="1"/>
          </p:cNvSpPr>
          <p:nvPr>
            <p:ph idx="1"/>
          </p:nvPr>
        </p:nvSpPr>
        <p:spPr>
          <a:xfrm>
            <a:off x="824366" y="1219200"/>
            <a:ext cx="5033102" cy="5435604"/>
          </a:xfrm>
        </p:spPr>
        <p:txBody>
          <a:bodyPr>
            <a:normAutofit/>
          </a:bodyPr>
          <a:lstStyle/>
          <a:p>
            <a:pPr>
              <a:lnSpc>
                <a:spcPct val="150000"/>
              </a:lnSpc>
            </a:pPr>
            <a:r>
              <a:rPr lang="en-US" altLang="zh-CN" sz="2000" b="1" dirty="0">
                <a:solidFill>
                  <a:srgbClr val="0033CC"/>
                </a:solidFill>
              </a:rPr>
              <a:t>DNA </a:t>
            </a:r>
            <a:r>
              <a:rPr lang="zh-CN" altLang="en-US" sz="2000" b="1" dirty="0">
                <a:solidFill>
                  <a:srgbClr val="0033CC"/>
                </a:solidFill>
              </a:rPr>
              <a:t>甲基化（</a:t>
            </a:r>
            <a:r>
              <a:rPr lang="en-US" altLang="zh-CN" sz="2000" b="1" dirty="0">
                <a:solidFill>
                  <a:srgbClr val="0033CC"/>
                </a:solidFill>
              </a:rPr>
              <a:t>DNA methylation</a:t>
            </a:r>
            <a:r>
              <a:rPr lang="zh-CN" altLang="en-US" sz="2000" b="1" dirty="0">
                <a:solidFill>
                  <a:srgbClr val="0033CC"/>
                </a:solidFill>
              </a:rPr>
              <a:t>）</a:t>
            </a:r>
            <a:r>
              <a:rPr lang="zh-CN" altLang="en-US" sz="2000" dirty="0"/>
              <a:t>与基因表达的阻遏有关</a:t>
            </a:r>
            <a:endParaRPr lang="en-US" altLang="zh-CN" sz="2000" dirty="0"/>
          </a:p>
          <a:p>
            <a:pPr>
              <a:lnSpc>
                <a:spcPct val="150000"/>
              </a:lnSpc>
            </a:pPr>
            <a:r>
              <a:rPr lang="en-US" altLang="zh-CN" sz="2000" b="1" dirty="0">
                <a:solidFill>
                  <a:srgbClr val="0033CC"/>
                </a:solidFill>
              </a:rPr>
              <a:t>DNA </a:t>
            </a:r>
            <a:r>
              <a:rPr lang="zh-CN" altLang="en-US" sz="2000" b="1" dirty="0">
                <a:solidFill>
                  <a:srgbClr val="0033CC"/>
                </a:solidFill>
              </a:rPr>
              <a:t>甲基化对维持基因长期处于非活化状态起重要作用。</a:t>
            </a:r>
            <a:r>
              <a:rPr lang="zh-CN" altLang="en-US" sz="2000" dirty="0"/>
              <a:t>非活跃转录基因的</a:t>
            </a:r>
            <a:r>
              <a:rPr lang="en-US" altLang="zh-CN" sz="2000" dirty="0"/>
              <a:t>DNA </a:t>
            </a:r>
            <a:r>
              <a:rPr lang="zh-CN" altLang="en-US" sz="2000" dirty="0"/>
              <a:t>甲基化程度普遍高于活跃转录的基因</a:t>
            </a:r>
            <a:endParaRPr lang="en-US" altLang="zh-CN" sz="2000" dirty="0"/>
          </a:p>
          <a:p>
            <a:pPr>
              <a:lnSpc>
                <a:spcPct val="150000"/>
              </a:lnSpc>
            </a:pPr>
            <a:r>
              <a:rPr lang="zh-CN" altLang="en-US" sz="2000" b="1" dirty="0">
                <a:solidFill>
                  <a:srgbClr val="0033CC"/>
                </a:solidFill>
              </a:rPr>
              <a:t>甲基化作用通过两种方式抑制转录：</a:t>
            </a:r>
            <a:r>
              <a:rPr lang="zh-CN" altLang="en-US" sz="2000" dirty="0"/>
              <a:t>一是干扰转录因子对</a:t>
            </a:r>
            <a:r>
              <a:rPr lang="en-US" altLang="zh-CN" sz="2000" dirty="0"/>
              <a:t>DNA </a:t>
            </a:r>
            <a:r>
              <a:rPr lang="zh-CN" altLang="en-US" sz="2000" dirty="0"/>
              <a:t>结合位点的识别，二是将转录激活因子识别的</a:t>
            </a:r>
            <a:r>
              <a:rPr lang="en-US" altLang="zh-CN" sz="2000" dirty="0"/>
              <a:t>DNA </a:t>
            </a:r>
            <a:r>
              <a:rPr lang="zh-CN" altLang="en-US" sz="2000" dirty="0"/>
              <a:t>序列转换为转录抑制因子的结合位点</a:t>
            </a:r>
            <a:endParaRPr lang="en-US" altLang="zh-CN" sz="2000" dirty="0"/>
          </a:p>
          <a:p>
            <a:pPr>
              <a:lnSpc>
                <a:spcPct val="150000"/>
              </a:lnSpc>
            </a:pPr>
            <a:r>
              <a:rPr lang="en-US" altLang="zh-CN" sz="2000" b="1" dirty="0">
                <a:solidFill>
                  <a:srgbClr val="0033CC"/>
                </a:solidFill>
              </a:rPr>
              <a:t>DNA </a:t>
            </a:r>
            <a:r>
              <a:rPr lang="zh-CN" altLang="en-US" sz="2000" b="1" dirty="0">
                <a:solidFill>
                  <a:srgbClr val="0033CC"/>
                </a:solidFill>
              </a:rPr>
              <a:t>甲基化在基因组印记（</a:t>
            </a:r>
            <a:r>
              <a:rPr lang="en-US" altLang="zh-CN" sz="2000" b="1" dirty="0">
                <a:solidFill>
                  <a:srgbClr val="0033CC"/>
                </a:solidFill>
              </a:rPr>
              <a:t>genomic imprinting</a:t>
            </a:r>
            <a:r>
              <a:rPr lang="zh-CN" altLang="en-US" sz="2000" b="1" dirty="0">
                <a:solidFill>
                  <a:srgbClr val="0033CC"/>
                </a:solidFill>
              </a:rPr>
              <a:t>）中具有重要作用</a:t>
            </a:r>
          </a:p>
        </p:txBody>
      </p:sp>
      <p:pic>
        <p:nvPicPr>
          <p:cNvPr id="5" name="图片 4">
            <a:extLst>
              <a:ext uri="{FF2B5EF4-FFF2-40B4-BE49-F238E27FC236}">
                <a16:creationId xmlns:a16="http://schemas.microsoft.com/office/drawing/2014/main" id="{09895588-A54F-4F3B-9426-0A5226BD55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150" y="1608483"/>
            <a:ext cx="4945964" cy="4320000"/>
          </a:xfrm>
          <a:prstGeom prst="rect">
            <a:avLst/>
          </a:prstGeom>
        </p:spPr>
      </p:pic>
      <p:sp>
        <p:nvSpPr>
          <p:cNvPr id="6" name="矩形 5">
            <a:extLst>
              <a:ext uri="{FF2B5EF4-FFF2-40B4-BE49-F238E27FC236}">
                <a16:creationId xmlns:a16="http://schemas.microsoft.com/office/drawing/2014/main" id="{70BE16AF-721F-4325-A0CB-DF29181C47A8}"/>
              </a:ext>
            </a:extLst>
          </p:cNvPr>
          <p:cNvSpPr/>
          <p:nvPr/>
        </p:nvSpPr>
        <p:spPr>
          <a:xfrm>
            <a:off x="6355783" y="6316250"/>
            <a:ext cx="5548698" cy="338554"/>
          </a:xfrm>
          <a:prstGeom prst="rect">
            <a:avLst/>
          </a:prstGeom>
        </p:spPr>
        <p:txBody>
          <a:bodyPr wrap="none">
            <a:spAutoFit/>
          </a:bodyPr>
          <a:lstStyle/>
          <a:p>
            <a:r>
              <a:rPr lang="en-US" altLang="zh-CN" sz="1600" b="1" dirty="0">
                <a:solidFill>
                  <a:srgbClr val="0033CC"/>
                </a:solidFill>
                <a:latin typeface="Arial" panose="020B0604020202020204" pitchFamily="34" charset="0"/>
                <a:ea typeface="微软雅黑" panose="020B0503020204020204" pitchFamily="34" charset="-122"/>
              </a:rPr>
              <a:t>Fig. Regulation of DNA methylation of gene expression</a:t>
            </a:r>
            <a:endParaRPr lang="zh-CN" altLang="en-US" sz="1600" b="1" dirty="0">
              <a:solidFill>
                <a:srgbClr val="0033CC"/>
              </a:solidFill>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7" name="图片 2">
            <a:extLst>
              <a:ext uri="{FF2B5EF4-FFF2-40B4-BE49-F238E27FC236}">
                <a16:creationId xmlns:a16="http://schemas.microsoft.com/office/drawing/2014/main" id="{E23F7950-CD54-4258-926F-4958DBCC3C5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57833" y="1793976"/>
            <a:ext cx="613416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8" name="矩形 3">
            <a:extLst>
              <a:ext uri="{FF2B5EF4-FFF2-40B4-BE49-F238E27FC236}">
                <a16:creationId xmlns:a16="http://schemas.microsoft.com/office/drawing/2014/main" id="{BA156289-A139-4325-9898-4AE99784B9B5}"/>
              </a:ext>
            </a:extLst>
          </p:cNvPr>
          <p:cNvSpPr>
            <a:spLocks noChangeArrowheads="1"/>
          </p:cNvSpPr>
          <p:nvPr/>
        </p:nvSpPr>
        <p:spPr bwMode="auto">
          <a:xfrm>
            <a:off x="6846888" y="6581775"/>
            <a:ext cx="5040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200" dirty="0">
                <a:ea typeface="宋体" panose="02010600030101010101" pitchFamily="2" charset="-122"/>
                <a:cs typeface="Arial" panose="020B0604020202020204" pitchFamily="34" charset="0"/>
              </a:rPr>
              <a:t>http://www.integratedhealthcare.eu/1/en/histones_and_chromatin/1497/</a:t>
            </a:r>
            <a:endParaRPr lang="zh-CN" altLang="en-US" sz="1200" dirty="0">
              <a:ea typeface="宋体"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F256E160-888E-4715-8DE1-32231A3DD85C}"/>
              </a:ext>
            </a:extLst>
          </p:cNvPr>
          <p:cNvSpPr>
            <a:spLocks noGrp="1"/>
          </p:cNvSpPr>
          <p:nvPr>
            <p:ph type="title"/>
          </p:nvPr>
        </p:nvSpPr>
        <p:spPr/>
        <p:txBody>
          <a:bodyPr/>
          <a:lstStyle/>
          <a:p>
            <a:r>
              <a:rPr lang="zh-CN" altLang="en-US" dirty="0"/>
              <a:t>（四）组蛋白修饰介导的基因表达调控</a:t>
            </a:r>
          </a:p>
        </p:txBody>
      </p:sp>
      <p:sp>
        <p:nvSpPr>
          <p:cNvPr id="2" name="内容占位符 1">
            <a:extLst>
              <a:ext uri="{FF2B5EF4-FFF2-40B4-BE49-F238E27FC236}">
                <a16:creationId xmlns:a16="http://schemas.microsoft.com/office/drawing/2014/main" id="{5F1E9277-907D-4CA6-BFE7-B9B838DEE690}"/>
              </a:ext>
            </a:extLst>
          </p:cNvPr>
          <p:cNvSpPr>
            <a:spLocks noGrp="1"/>
          </p:cNvSpPr>
          <p:nvPr>
            <p:ph idx="1"/>
          </p:nvPr>
        </p:nvSpPr>
        <p:spPr>
          <a:xfrm>
            <a:off x="824366" y="1219200"/>
            <a:ext cx="5040312" cy="5435604"/>
          </a:xfrm>
        </p:spPr>
        <p:txBody>
          <a:bodyPr>
            <a:normAutofit/>
          </a:bodyPr>
          <a:lstStyle/>
          <a:p>
            <a:pPr>
              <a:lnSpc>
                <a:spcPct val="150000"/>
              </a:lnSpc>
              <a:spcAft>
                <a:spcPts val="600"/>
              </a:spcAft>
            </a:pPr>
            <a:r>
              <a:rPr lang="zh-CN" altLang="en-US" sz="2000" b="1" dirty="0">
                <a:solidFill>
                  <a:srgbClr val="0033CC"/>
                </a:solidFill>
              </a:rPr>
              <a:t>转录因子能够调节组蛋白核心的结构，改变核小体和染色质的紧密程度</a:t>
            </a:r>
            <a:r>
              <a:rPr lang="zh-CN" altLang="en-US" sz="2000" dirty="0"/>
              <a:t>，影响通用转录因子和</a:t>
            </a:r>
            <a:r>
              <a:rPr lang="en-US" altLang="zh-CN" sz="2000" dirty="0"/>
              <a:t>RNA </a:t>
            </a:r>
            <a:r>
              <a:rPr lang="zh-CN" altLang="en-US" sz="2000" dirty="0"/>
              <a:t>聚合酶对启动子的结合，调控基因表达</a:t>
            </a:r>
            <a:endParaRPr lang="en-US" altLang="zh-CN" sz="2000" dirty="0"/>
          </a:p>
          <a:p>
            <a:pPr>
              <a:lnSpc>
                <a:spcPct val="150000"/>
              </a:lnSpc>
              <a:spcAft>
                <a:spcPts val="600"/>
              </a:spcAft>
            </a:pPr>
            <a:r>
              <a:rPr lang="zh-CN" altLang="en-US" sz="2000" dirty="0"/>
              <a:t>转录激活因子通常有利于那些导致染色质或组蛋白结构松散的蛋白质复合物发挥作用，如组蛋白乙酰化酶</a:t>
            </a:r>
            <a:endParaRPr lang="en-US" altLang="zh-CN" sz="2000" dirty="0"/>
          </a:p>
          <a:p>
            <a:pPr>
              <a:lnSpc>
                <a:spcPct val="150000"/>
              </a:lnSpc>
              <a:spcAft>
                <a:spcPts val="600"/>
              </a:spcAft>
            </a:pPr>
            <a:r>
              <a:rPr lang="zh-CN" altLang="en-US" sz="2000" dirty="0"/>
              <a:t>转录抑制因子通常会加强那些促进染色质结构紧密的蛋白质的作用，如组蛋白去乙酰化酶</a:t>
            </a:r>
            <a:endParaRPr lang="en-US" altLang="zh-CN" sz="2000" dirty="0"/>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7CF06C3C-9DBB-4A48-B1C5-791BF5CE69DF}"/>
              </a:ext>
            </a:extLst>
          </p:cNvPr>
          <p:cNvSpPr>
            <a:spLocks noGrp="1"/>
          </p:cNvSpPr>
          <p:nvPr>
            <p:ph type="title"/>
          </p:nvPr>
        </p:nvSpPr>
        <p:spPr/>
        <p:txBody>
          <a:bodyPr/>
          <a:lstStyle/>
          <a:p>
            <a:pPr algn="l"/>
            <a:r>
              <a:rPr lang="zh-CN" altLang="en-US" dirty="0"/>
              <a:t>一、核孔复合体</a:t>
            </a:r>
          </a:p>
        </p:txBody>
      </p:sp>
      <p:sp>
        <p:nvSpPr>
          <p:cNvPr id="2" name="内容占位符 1">
            <a:extLst>
              <a:ext uri="{FF2B5EF4-FFF2-40B4-BE49-F238E27FC236}">
                <a16:creationId xmlns:a16="http://schemas.microsoft.com/office/drawing/2014/main" id="{F7269BD7-ED8B-4891-AC8A-66995EBA0079}"/>
              </a:ext>
            </a:extLst>
          </p:cNvPr>
          <p:cNvSpPr>
            <a:spLocks noGrp="1"/>
          </p:cNvSpPr>
          <p:nvPr>
            <p:ph idx="1"/>
          </p:nvPr>
        </p:nvSpPr>
        <p:spPr/>
        <p:txBody>
          <a:bodyPr>
            <a:normAutofit/>
          </a:bodyPr>
          <a:lstStyle/>
          <a:p>
            <a:pPr>
              <a:lnSpc>
                <a:spcPts val="3200"/>
              </a:lnSpc>
              <a:spcAft>
                <a:spcPts val="600"/>
              </a:spcAft>
            </a:pPr>
            <a:r>
              <a:rPr lang="zh-CN" altLang="en-US" sz="2000" dirty="0"/>
              <a:t>核孔复合体是一个相对独立的复杂结构；间期细胞核普遍存在</a:t>
            </a:r>
            <a:endParaRPr lang="en-US" altLang="zh-CN" sz="2000" dirty="0"/>
          </a:p>
          <a:p>
            <a:pPr>
              <a:lnSpc>
                <a:spcPts val="3200"/>
              </a:lnSpc>
              <a:spcAft>
                <a:spcPts val="600"/>
              </a:spcAft>
            </a:pPr>
            <a:r>
              <a:rPr lang="zh-CN" altLang="en-US" sz="2000" dirty="0"/>
              <a:t>核孔复合体在核被膜上的数量、分布密度与分布形式随细胞类型、细胞核的功能状态的不同而有很大的差异</a:t>
            </a:r>
          </a:p>
        </p:txBody>
      </p:sp>
      <p:pic>
        <p:nvPicPr>
          <p:cNvPr id="4" name="图片 3" descr="9-2">
            <a:extLst>
              <a:ext uri="{FF2B5EF4-FFF2-40B4-BE49-F238E27FC236}">
                <a16:creationId xmlns:a16="http://schemas.microsoft.com/office/drawing/2014/main" id="{40B77E7D-9BCA-4C78-997A-04FF4438265F}"/>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21371" y="2858570"/>
            <a:ext cx="6816001" cy="2160000"/>
          </a:xfrm>
          <a:prstGeom prst="rect">
            <a:avLst/>
          </a:prstGeom>
        </p:spPr>
      </p:pic>
      <p:sp>
        <p:nvSpPr>
          <p:cNvPr id="5" name="矩形 4">
            <a:extLst>
              <a:ext uri="{FF2B5EF4-FFF2-40B4-BE49-F238E27FC236}">
                <a16:creationId xmlns:a16="http://schemas.microsoft.com/office/drawing/2014/main" id="{9D830098-D9FF-45F9-A217-B5931F4603CD}"/>
              </a:ext>
            </a:extLst>
          </p:cNvPr>
          <p:cNvSpPr/>
          <p:nvPr/>
        </p:nvSpPr>
        <p:spPr>
          <a:xfrm>
            <a:off x="1006935" y="5679247"/>
            <a:ext cx="5044871" cy="584775"/>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9-2 </a:t>
            </a:r>
            <a:r>
              <a:rPr lang="zh-CN" altLang="en-US" sz="1600" b="1" dirty="0">
                <a:solidFill>
                  <a:srgbClr val="0033CC"/>
                </a:solidFill>
                <a:latin typeface="Arial" panose="020B0604020202020204" pitchFamily="34" charset="0"/>
                <a:ea typeface="微软雅黑" panose="020B0503020204020204" pitchFamily="34" charset="-122"/>
              </a:rPr>
              <a:t>用冷冻蚀刻电镜技术（</a:t>
            </a:r>
            <a:r>
              <a:rPr lang="en-US" altLang="zh-CN" sz="1600" b="1" dirty="0">
                <a:solidFill>
                  <a:srgbClr val="0033CC"/>
                </a:solidFill>
                <a:latin typeface="Arial" panose="020B0604020202020204" pitchFamily="34" charset="0"/>
                <a:ea typeface="微软雅黑" panose="020B0503020204020204" pitchFamily="34" charset="-122"/>
              </a:rPr>
              <a:t>A</a:t>
            </a:r>
            <a:r>
              <a:rPr lang="zh-CN" altLang="en-US" sz="1600" b="1" dirty="0">
                <a:solidFill>
                  <a:srgbClr val="0033CC"/>
                </a:solidFill>
                <a:latin typeface="Arial" panose="020B0604020202020204" pitchFamily="34" charset="0"/>
                <a:ea typeface="微软雅黑" panose="020B0503020204020204" pitchFamily="34" charset="-122"/>
              </a:rPr>
              <a:t>）和高分辨率扫描电镜（</a:t>
            </a:r>
            <a:r>
              <a:rPr lang="en-US" altLang="zh-CN" sz="1600" b="1" dirty="0">
                <a:solidFill>
                  <a:srgbClr val="0033CC"/>
                </a:solidFill>
                <a:latin typeface="Arial" panose="020B0604020202020204" pitchFamily="34" charset="0"/>
                <a:ea typeface="微软雅黑" panose="020B0503020204020204" pitchFamily="34" charset="-122"/>
              </a:rPr>
              <a:t>B</a:t>
            </a:r>
            <a:r>
              <a:rPr lang="zh-CN" altLang="en-US" sz="1600" b="1" dirty="0">
                <a:solidFill>
                  <a:srgbClr val="0033CC"/>
                </a:solidFill>
                <a:latin typeface="Arial" panose="020B0604020202020204" pitchFamily="34" charset="0"/>
                <a:ea typeface="微软雅黑" panose="020B0503020204020204" pitchFamily="34" charset="-122"/>
              </a:rPr>
              <a:t>）显示的核孔复合体（</a:t>
            </a:r>
            <a:r>
              <a:rPr lang="en-US" altLang="zh-CN" sz="1600" b="1" dirty="0">
                <a:solidFill>
                  <a:srgbClr val="0033CC"/>
                </a:solidFill>
                <a:latin typeface="Arial" panose="020B0604020202020204" pitchFamily="34" charset="0"/>
                <a:ea typeface="微软雅黑" panose="020B0503020204020204" pitchFamily="34" charset="-122"/>
              </a:rPr>
              <a:t>NPC</a:t>
            </a:r>
            <a:r>
              <a:rPr lang="zh-CN" altLang="en-US" sz="1600" b="1" dirty="0">
                <a:solidFill>
                  <a:srgbClr val="0033CC"/>
                </a:solidFill>
                <a:latin typeface="Arial" panose="020B0604020202020204" pitchFamily="34" charset="0"/>
                <a:ea typeface="微软雅黑" panose="020B0503020204020204" pitchFamily="34" charset="-122"/>
              </a:rPr>
              <a:t>）</a:t>
            </a:r>
          </a:p>
        </p:txBody>
      </p:sp>
      <p:pic>
        <p:nvPicPr>
          <p:cNvPr id="7" name="内容占位符 3">
            <a:extLst>
              <a:ext uri="{FF2B5EF4-FFF2-40B4-BE49-F238E27FC236}">
                <a16:creationId xmlns:a16="http://schemas.microsoft.com/office/drawing/2014/main" id="{48402EA8-9F40-4BCD-9602-C5859EE8DEC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2426" y="2858570"/>
            <a:ext cx="5189274" cy="3960000"/>
          </a:xfrm>
          <a:prstGeom prst="rect">
            <a:avLst/>
          </a:prstGeom>
        </p:spPr>
      </p:pic>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22E9B-CDE1-47A1-9ABC-0CC184FC93C9}"/>
              </a:ext>
            </a:extLst>
          </p:cNvPr>
          <p:cNvSpPr>
            <a:spLocks noGrp="1"/>
          </p:cNvSpPr>
          <p:nvPr>
            <p:ph type="title"/>
          </p:nvPr>
        </p:nvSpPr>
        <p:spPr/>
        <p:txBody>
          <a:bodyPr/>
          <a:lstStyle/>
          <a:p>
            <a:r>
              <a:rPr lang="en-US" altLang="zh-CN" dirty="0"/>
              <a:t>( </a:t>
            </a:r>
            <a:r>
              <a:rPr lang="zh-CN" altLang="en-US" dirty="0"/>
              <a:t>五）染色质与表观遗传</a:t>
            </a:r>
          </a:p>
        </p:txBody>
      </p:sp>
      <p:sp>
        <p:nvSpPr>
          <p:cNvPr id="5" name="内容占位符 4">
            <a:extLst>
              <a:ext uri="{FF2B5EF4-FFF2-40B4-BE49-F238E27FC236}">
                <a16:creationId xmlns:a16="http://schemas.microsoft.com/office/drawing/2014/main" id="{30B44D15-A7B0-4E10-A93B-C8CAB28392CA}"/>
              </a:ext>
            </a:extLst>
          </p:cNvPr>
          <p:cNvSpPr>
            <a:spLocks noGrp="1"/>
          </p:cNvSpPr>
          <p:nvPr>
            <p:ph idx="1"/>
          </p:nvPr>
        </p:nvSpPr>
        <p:spPr>
          <a:xfrm>
            <a:off x="824366" y="1219200"/>
            <a:ext cx="3992563" cy="5435604"/>
          </a:xfrm>
        </p:spPr>
        <p:txBody>
          <a:bodyPr>
            <a:normAutofit lnSpcReduction="10000"/>
          </a:bodyPr>
          <a:lstStyle/>
          <a:p>
            <a:pPr>
              <a:lnSpc>
                <a:spcPct val="150000"/>
              </a:lnSpc>
            </a:pPr>
            <a:r>
              <a:rPr lang="zh-CN" altLang="en-US" sz="2000" b="1" dirty="0">
                <a:solidFill>
                  <a:srgbClr val="0033CC"/>
                </a:solidFill>
              </a:rPr>
              <a:t>表观遗传的变化是通过组蛋白和</a:t>
            </a:r>
            <a:r>
              <a:rPr lang="en-US" altLang="zh-CN" sz="2000" b="1" dirty="0">
                <a:solidFill>
                  <a:srgbClr val="0033CC"/>
                </a:solidFill>
              </a:rPr>
              <a:t>DNA </a:t>
            </a:r>
            <a:r>
              <a:rPr lang="zh-CN" altLang="en-US" sz="2000" b="1" dirty="0">
                <a:solidFill>
                  <a:srgbClr val="0033CC"/>
                </a:solidFill>
              </a:rPr>
              <a:t>的不同修饰而实现的</a:t>
            </a:r>
            <a:endParaRPr lang="en-US" altLang="zh-CN" sz="2000" b="1" dirty="0">
              <a:solidFill>
                <a:srgbClr val="0033CC"/>
              </a:solidFill>
            </a:endParaRPr>
          </a:p>
          <a:p>
            <a:pPr>
              <a:lnSpc>
                <a:spcPct val="150000"/>
              </a:lnSpc>
            </a:pPr>
            <a:r>
              <a:rPr lang="zh-CN" altLang="en-US" sz="2000" dirty="0"/>
              <a:t>表观遗传修饰可以遗传但富于变化，通过改变染色质的结构而改变基因组信息的表达</a:t>
            </a:r>
            <a:endParaRPr lang="en-US" altLang="zh-CN" sz="2000" dirty="0"/>
          </a:p>
          <a:p>
            <a:pPr>
              <a:lnSpc>
                <a:spcPct val="150000"/>
              </a:lnSpc>
            </a:pPr>
            <a:r>
              <a:rPr lang="zh-CN" altLang="en-US" sz="2000" dirty="0"/>
              <a:t>可改变染色质结构的途径主要包括：组蛋白密码子（</a:t>
            </a:r>
            <a:r>
              <a:rPr lang="en-US" altLang="zh-CN" sz="2000" dirty="0"/>
              <a:t>histone code</a:t>
            </a:r>
            <a:r>
              <a:rPr lang="zh-CN" altLang="en-US" sz="2000" dirty="0"/>
              <a:t>）、染色质重塑（</a:t>
            </a:r>
            <a:r>
              <a:rPr lang="en-US" altLang="zh-CN" sz="2000" dirty="0"/>
              <a:t>chromatin remodeling</a:t>
            </a:r>
            <a:r>
              <a:rPr lang="zh-CN" altLang="en-US" sz="2000" dirty="0"/>
              <a:t>）、组蛋白异型体（</a:t>
            </a:r>
            <a:r>
              <a:rPr lang="en-US" altLang="zh-CN" sz="2000" dirty="0"/>
              <a:t>histone variants</a:t>
            </a:r>
            <a:r>
              <a:rPr lang="zh-CN" altLang="en-US" sz="2000" dirty="0"/>
              <a:t>）、</a:t>
            </a:r>
            <a:r>
              <a:rPr lang="en-US" altLang="zh-CN" sz="2000" dirty="0"/>
              <a:t>DNA </a:t>
            </a:r>
            <a:r>
              <a:rPr lang="zh-CN" altLang="en-US" sz="2000" dirty="0"/>
              <a:t>甲基化和非编码</a:t>
            </a:r>
            <a:r>
              <a:rPr lang="en-US" altLang="zh-CN" sz="2000" dirty="0"/>
              <a:t>RNA</a:t>
            </a:r>
            <a:r>
              <a:rPr lang="zh-CN" altLang="en-US" sz="2000" dirty="0"/>
              <a:t>（</a:t>
            </a:r>
            <a:r>
              <a:rPr lang="en-US" altLang="zh-CN" sz="2000" dirty="0"/>
              <a:t>noncoding RNAs</a:t>
            </a:r>
            <a:r>
              <a:rPr lang="zh-CN" altLang="en-US" sz="2000" dirty="0"/>
              <a:t>）的作用</a:t>
            </a:r>
          </a:p>
        </p:txBody>
      </p:sp>
      <p:pic>
        <p:nvPicPr>
          <p:cNvPr id="4" name="图片 3">
            <a:extLst>
              <a:ext uri="{FF2B5EF4-FFF2-40B4-BE49-F238E27FC236}">
                <a16:creationId xmlns:a16="http://schemas.microsoft.com/office/drawing/2014/main" id="{7770FA9A-1AAA-4F0C-B52D-BA7959E8A20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02222" y="1098000"/>
            <a:ext cx="7064592" cy="5760000"/>
          </a:xfrm>
          <a:prstGeom prst="rect">
            <a:avLst/>
          </a:prstGeom>
        </p:spPr>
      </p:pic>
    </p:spTree>
    <p:extLst>
      <p:ext uri="{BB962C8B-B14F-4D97-AF65-F5344CB8AC3E}">
        <p14:creationId xmlns:p14="http://schemas.microsoft.com/office/powerpoint/2010/main" val="561570317"/>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7E257B-4EB5-4378-BB94-497F07E25C0A}"/>
              </a:ext>
            </a:extLst>
          </p:cNvPr>
          <p:cNvSpPr>
            <a:spLocks noGrp="1"/>
          </p:cNvSpPr>
          <p:nvPr>
            <p:ph type="title"/>
          </p:nvPr>
        </p:nvSpPr>
        <p:spPr/>
        <p:txBody>
          <a:bodyPr>
            <a:normAutofit/>
          </a:bodyPr>
          <a:lstStyle/>
          <a:p>
            <a:r>
              <a:rPr lang="zh-CN" altLang="en-US" dirty="0"/>
              <a:t>四、染色质的三维动态分布与细胞</a:t>
            </a:r>
            <a:r>
              <a:rPr lang="en-US" altLang="zh-CN" dirty="0"/>
              <a:t>ID</a:t>
            </a:r>
            <a:endParaRPr lang="zh-CN" altLang="en-US" dirty="0"/>
          </a:p>
        </p:txBody>
      </p:sp>
      <p:sp>
        <p:nvSpPr>
          <p:cNvPr id="6" name="内容占位符 5">
            <a:extLst>
              <a:ext uri="{FF2B5EF4-FFF2-40B4-BE49-F238E27FC236}">
                <a16:creationId xmlns:a16="http://schemas.microsoft.com/office/drawing/2014/main" id="{DA6E36A3-2880-4F08-AE58-165C92419580}"/>
              </a:ext>
            </a:extLst>
          </p:cNvPr>
          <p:cNvSpPr>
            <a:spLocks noGrp="1"/>
          </p:cNvSpPr>
          <p:nvPr>
            <p:ph idx="1"/>
          </p:nvPr>
        </p:nvSpPr>
        <p:spPr>
          <a:xfrm>
            <a:off x="824366" y="1219200"/>
            <a:ext cx="5271634" cy="5435604"/>
          </a:xfrm>
        </p:spPr>
        <p:txBody>
          <a:bodyPr>
            <a:normAutofit/>
          </a:bodyPr>
          <a:lstStyle/>
          <a:p>
            <a:pPr>
              <a:lnSpc>
                <a:spcPct val="150000"/>
              </a:lnSpc>
            </a:pPr>
            <a:r>
              <a:rPr lang="zh-CN" altLang="en-US" sz="2000" dirty="0"/>
              <a:t>染色质在细胞核内的分布不是均匀的，也不是静止不变的，而是存在时间和空间上的特异性</a:t>
            </a:r>
            <a:endParaRPr lang="en-US" altLang="zh-CN" sz="2000" dirty="0"/>
          </a:p>
          <a:p>
            <a:pPr>
              <a:lnSpc>
                <a:spcPct val="150000"/>
              </a:lnSpc>
            </a:pPr>
            <a:r>
              <a:rPr lang="zh-CN" altLang="en-US" sz="2000" dirty="0"/>
              <a:t>特异分布的特性与细胞内的基因表达相关，更与细胞的状态直接相关</a:t>
            </a:r>
            <a:endParaRPr lang="en-US" altLang="zh-CN" sz="2000" dirty="0"/>
          </a:p>
          <a:p>
            <a:pPr>
              <a:lnSpc>
                <a:spcPct val="150000"/>
              </a:lnSpc>
            </a:pPr>
            <a:r>
              <a:rPr lang="zh-CN" altLang="en-US" sz="2000" b="1" dirty="0">
                <a:solidFill>
                  <a:srgbClr val="0033CC"/>
                </a:solidFill>
              </a:rPr>
              <a:t>细胞的身份（</a:t>
            </a:r>
            <a:r>
              <a:rPr lang="en-US" altLang="zh-CN" sz="2000" b="1" dirty="0">
                <a:solidFill>
                  <a:srgbClr val="0033CC"/>
                </a:solidFill>
              </a:rPr>
              <a:t>identity</a:t>
            </a:r>
            <a:r>
              <a:rPr lang="zh-CN" altLang="en-US" sz="2000" b="1" dirty="0">
                <a:solidFill>
                  <a:srgbClr val="0033CC"/>
                </a:solidFill>
              </a:rPr>
              <a:t>）</a:t>
            </a:r>
            <a:endParaRPr lang="en-US" altLang="zh-CN" sz="2000" b="1" dirty="0">
              <a:solidFill>
                <a:srgbClr val="0033CC"/>
              </a:solidFill>
            </a:endParaRPr>
          </a:p>
          <a:p>
            <a:pPr>
              <a:lnSpc>
                <a:spcPct val="150000"/>
              </a:lnSpc>
            </a:pPr>
            <a:r>
              <a:rPr lang="zh-CN" altLang="en-US" sz="2000" dirty="0"/>
              <a:t>有可能根据某些标志性</a:t>
            </a:r>
            <a:r>
              <a:rPr lang="en-US" altLang="zh-CN" sz="2000" dirty="0"/>
              <a:t>DNA </a:t>
            </a:r>
            <a:r>
              <a:rPr lang="zh-CN" altLang="en-US" sz="2000" dirty="0"/>
              <a:t>序列的三维分布建立根类细胞</a:t>
            </a:r>
            <a:r>
              <a:rPr lang="en-US" altLang="zh-CN" sz="2000" dirty="0"/>
              <a:t>ID </a:t>
            </a:r>
            <a:r>
              <a:rPr lang="zh-CN" altLang="en-US" sz="2000" dirty="0"/>
              <a:t>标准化信息库</a:t>
            </a:r>
            <a:endParaRPr lang="en-US" altLang="zh-CN" sz="2000" dirty="0"/>
          </a:p>
          <a:p>
            <a:pPr>
              <a:lnSpc>
                <a:spcPct val="150000"/>
              </a:lnSpc>
            </a:pPr>
            <a:endParaRPr lang="zh-CN" altLang="en-US" sz="2000" dirty="0"/>
          </a:p>
        </p:txBody>
      </p:sp>
      <p:pic>
        <p:nvPicPr>
          <p:cNvPr id="4" name="图片 3">
            <a:extLst>
              <a:ext uri="{FF2B5EF4-FFF2-40B4-BE49-F238E27FC236}">
                <a16:creationId xmlns:a16="http://schemas.microsoft.com/office/drawing/2014/main" id="{EDB77D52-C961-433A-A2FC-87A6DC9A5E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0731" y="203196"/>
            <a:ext cx="4869135" cy="5760000"/>
          </a:xfrm>
          <a:prstGeom prst="rect">
            <a:avLst/>
          </a:prstGeom>
        </p:spPr>
      </p:pic>
      <p:sp>
        <p:nvSpPr>
          <p:cNvPr id="5" name="矩形 4">
            <a:extLst>
              <a:ext uri="{FF2B5EF4-FFF2-40B4-BE49-F238E27FC236}">
                <a16:creationId xmlns:a16="http://schemas.microsoft.com/office/drawing/2014/main" id="{158ABD23-2E18-46B6-88C2-549BD8D73D45}"/>
              </a:ext>
            </a:extLst>
          </p:cNvPr>
          <p:cNvSpPr/>
          <p:nvPr/>
        </p:nvSpPr>
        <p:spPr>
          <a:xfrm>
            <a:off x="6893219" y="6207909"/>
            <a:ext cx="5144158" cy="584775"/>
          </a:xfrm>
          <a:prstGeom prst="rect">
            <a:avLst/>
          </a:prstGeom>
        </p:spPr>
        <p:txBody>
          <a:bodyPr wrap="square">
            <a:spAutoFit/>
          </a:bodyPr>
          <a:lstStyle/>
          <a:p>
            <a:pPr algn="ctr"/>
            <a:r>
              <a:rPr lang="en-US" altLang="zh-CN" sz="1600" b="1" dirty="0">
                <a:solidFill>
                  <a:srgbClr val="0033CC"/>
                </a:solidFill>
                <a:latin typeface="Arial" panose="020B0604020202020204" pitchFamily="34" charset="0"/>
                <a:ea typeface="微软雅黑" panose="020B0503020204020204" pitchFamily="34" charset="-122"/>
              </a:rPr>
              <a:t>Fig.  Schematic representation of hierarchical chromatin organization in plants</a:t>
            </a:r>
            <a:endParaRPr lang="zh-CN" altLang="en-US" sz="1600" b="1" dirty="0">
              <a:solidFill>
                <a:srgbClr val="0033CC"/>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60123242"/>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第四节</a:t>
            </a:r>
          </a:p>
        </p:txBody>
      </p:sp>
      <p:sp>
        <p:nvSpPr>
          <p:cNvPr id="5" name="TextBox 23"/>
          <p:cNvSpPr txBox="1"/>
          <p:nvPr/>
        </p:nvSpPr>
        <p:spPr>
          <a:xfrm>
            <a:off x="5121256" y="2436284"/>
            <a:ext cx="252505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染色体的形态结构</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3215337"/>
            <a:ext cx="252505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染色体的功能元件</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 name="TextBox 25"/>
          <p:cNvSpPr txBox="1"/>
          <p:nvPr/>
        </p:nvSpPr>
        <p:spPr>
          <a:xfrm>
            <a:off x="5121256" y="3994390"/>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染色体带型</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染色体</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特殊染色体</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3033981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a:extLst>
              <a:ext uri="{FF2B5EF4-FFF2-40B4-BE49-F238E27FC236}">
                <a16:creationId xmlns:a16="http://schemas.microsoft.com/office/drawing/2014/main" id="{80C5D005-BC4E-4FD6-90C5-549419DDFFA4}"/>
              </a:ext>
            </a:extLst>
          </p:cNvPr>
          <p:cNvSpPr>
            <a:spLocks noGrp="1"/>
          </p:cNvSpPr>
          <p:nvPr>
            <p:ph type="title"/>
          </p:nvPr>
        </p:nvSpPr>
        <p:spPr/>
        <p:txBody>
          <a:bodyPr/>
          <a:lstStyle/>
          <a:p>
            <a:pPr algn="l"/>
            <a:r>
              <a:rPr lang="zh-CN" altLang="en-US" dirty="0"/>
              <a:t>一、染色体形态结构</a:t>
            </a:r>
          </a:p>
        </p:txBody>
      </p:sp>
      <p:sp>
        <p:nvSpPr>
          <p:cNvPr id="143363" name="内容占位符 2">
            <a:extLst>
              <a:ext uri="{FF2B5EF4-FFF2-40B4-BE49-F238E27FC236}">
                <a16:creationId xmlns:a16="http://schemas.microsoft.com/office/drawing/2014/main" id="{EFF78FBF-2435-40F0-849D-A9D368783751}"/>
              </a:ext>
            </a:extLst>
          </p:cNvPr>
          <p:cNvSpPr>
            <a:spLocks noGrp="1"/>
          </p:cNvSpPr>
          <p:nvPr>
            <p:ph idx="1"/>
          </p:nvPr>
        </p:nvSpPr>
        <p:spPr/>
        <p:txBody>
          <a:bodyPr>
            <a:normAutofit/>
          </a:bodyPr>
          <a:lstStyle/>
          <a:p>
            <a:pPr>
              <a:lnSpc>
                <a:spcPct val="150000"/>
              </a:lnSpc>
            </a:pPr>
            <a:r>
              <a:rPr lang="zh-CN" altLang="en-US" sz="2000" dirty="0"/>
              <a:t>染色体是细胞在有丝分裂（或减数分裂）时遗传物质存在的特定形式，是间期细胞染色质结构紧密组装的结果</a:t>
            </a:r>
            <a:endParaRPr lang="en-US" altLang="zh-CN" sz="2000" dirty="0"/>
          </a:p>
          <a:p>
            <a:pPr>
              <a:lnSpc>
                <a:spcPct val="150000"/>
              </a:lnSpc>
            </a:pPr>
            <a:r>
              <a:rPr lang="zh-CN" altLang="en-US" sz="2000" dirty="0"/>
              <a:t>由两条相同的</a:t>
            </a:r>
            <a:r>
              <a:rPr lang="zh-CN" altLang="en-US" sz="2000" b="1" dirty="0">
                <a:solidFill>
                  <a:srgbClr val="0033CC"/>
                </a:solidFill>
              </a:rPr>
              <a:t>姐妹染色单体（</a:t>
            </a:r>
            <a:r>
              <a:rPr lang="en-US" altLang="zh-CN" sz="2000" b="1" dirty="0">
                <a:solidFill>
                  <a:srgbClr val="0033CC"/>
                </a:solidFill>
              </a:rPr>
              <a:t>chromatid</a:t>
            </a:r>
            <a:r>
              <a:rPr lang="zh-CN" altLang="en-US" sz="2000" b="1" dirty="0">
                <a:solidFill>
                  <a:srgbClr val="0033CC"/>
                </a:solidFill>
              </a:rPr>
              <a:t>）</a:t>
            </a:r>
            <a:r>
              <a:rPr lang="zh-CN" altLang="en-US" sz="2000" dirty="0"/>
              <a:t>构成，彼此以着丝粒 （</a:t>
            </a:r>
            <a:r>
              <a:rPr lang="en-US" altLang="zh-CN" sz="2000" dirty="0"/>
              <a:t>centromere</a:t>
            </a:r>
            <a:r>
              <a:rPr lang="zh-CN" altLang="en-US" sz="2000" dirty="0"/>
              <a:t>）相连</a:t>
            </a:r>
            <a:endParaRPr lang="en-US" altLang="zh-CN" sz="2000" dirty="0"/>
          </a:p>
          <a:p>
            <a:pPr>
              <a:lnSpc>
                <a:spcPct val="150000"/>
              </a:lnSpc>
            </a:pPr>
            <a:r>
              <a:rPr lang="zh-CN" altLang="en-US" sz="2000" dirty="0"/>
              <a:t>根据着丝粒在染色体上所处的位置，分为</a:t>
            </a:r>
            <a:r>
              <a:rPr lang="en-US" altLang="zh-CN" sz="2000" dirty="0"/>
              <a:t>4 </a:t>
            </a:r>
            <a:r>
              <a:rPr lang="zh-CN" altLang="en-US" sz="2000" dirty="0"/>
              <a:t>种类型</a:t>
            </a:r>
          </a:p>
        </p:txBody>
      </p:sp>
      <p:pic>
        <p:nvPicPr>
          <p:cNvPr id="143364" name="内容占位符 3" descr="imagepage24.JPG">
            <a:extLst>
              <a:ext uri="{FF2B5EF4-FFF2-40B4-BE49-F238E27FC236}">
                <a16:creationId xmlns:a16="http://schemas.microsoft.com/office/drawing/2014/main" id="{B02DD319-A9DB-4434-BCDD-BB159A5A967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995450" y="3429000"/>
            <a:ext cx="4643055"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94A319D-30AD-49A8-8243-F0C85CAE9793}"/>
              </a:ext>
            </a:extLst>
          </p:cNvPr>
          <p:cNvSpPr/>
          <p:nvPr/>
        </p:nvSpPr>
        <p:spPr>
          <a:xfrm>
            <a:off x="6553496" y="6285472"/>
            <a:ext cx="4814138"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9-23 </a:t>
            </a:r>
            <a:r>
              <a:rPr lang="zh-CN" altLang="en-US" sz="1600" b="1" dirty="0">
                <a:solidFill>
                  <a:srgbClr val="0033CC"/>
                </a:solidFill>
                <a:latin typeface="Arial" panose="020B0604020202020204" pitchFamily="34" charset="0"/>
                <a:ea typeface="微软雅黑" panose="020B0503020204020204" pitchFamily="34" charset="-122"/>
              </a:rPr>
              <a:t>根据着丝粒位置进行的染色体分类图示</a:t>
            </a: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内容占位符 2">
            <a:extLst>
              <a:ext uri="{FF2B5EF4-FFF2-40B4-BE49-F238E27FC236}">
                <a16:creationId xmlns:a16="http://schemas.microsoft.com/office/drawing/2014/main" id="{BA565C18-0ACA-410B-8A9B-60B00548E2A8}"/>
              </a:ext>
            </a:extLst>
          </p:cNvPr>
          <p:cNvSpPr>
            <a:spLocks noGrp="1"/>
          </p:cNvSpPr>
          <p:nvPr>
            <p:ph idx="1"/>
          </p:nvPr>
        </p:nvSpPr>
        <p:spPr/>
        <p:txBody>
          <a:bodyPr>
            <a:normAutofit/>
          </a:bodyPr>
          <a:lstStyle/>
          <a:p>
            <a:pPr>
              <a:lnSpc>
                <a:spcPct val="150000"/>
              </a:lnSpc>
              <a:spcBef>
                <a:spcPct val="0"/>
              </a:spcBef>
            </a:pPr>
            <a:r>
              <a:rPr lang="zh-CN" altLang="en-US" sz="2000" b="1" dirty="0"/>
              <a:t>动粒结构域</a:t>
            </a:r>
            <a:r>
              <a:rPr lang="zh-CN" altLang="en-US" sz="2000" dirty="0"/>
              <a:t>（</a:t>
            </a:r>
            <a:r>
              <a:rPr lang="en-US" altLang="zh-CN" sz="2000" dirty="0"/>
              <a:t>kinetochore domain</a:t>
            </a:r>
            <a:r>
              <a:rPr lang="zh-CN" altLang="en-US" sz="2000" dirty="0"/>
              <a:t>） </a:t>
            </a:r>
            <a:endParaRPr lang="en-US" altLang="zh-CN" sz="2000" dirty="0"/>
          </a:p>
          <a:p>
            <a:pPr lvl="1">
              <a:lnSpc>
                <a:spcPct val="150000"/>
              </a:lnSpc>
              <a:spcBef>
                <a:spcPct val="0"/>
              </a:spcBef>
            </a:pPr>
            <a:r>
              <a:rPr lang="zh-CN" altLang="en-US" sz="1800" dirty="0">
                <a:solidFill>
                  <a:srgbClr val="0033CC"/>
                </a:solidFill>
              </a:rPr>
              <a:t>内板（</a:t>
            </a:r>
            <a:r>
              <a:rPr lang="en-US" altLang="zh-CN" sz="1800" dirty="0">
                <a:solidFill>
                  <a:srgbClr val="0033CC"/>
                </a:solidFill>
              </a:rPr>
              <a:t>inner plate</a:t>
            </a:r>
            <a:r>
              <a:rPr lang="zh-CN" altLang="en-US" sz="1800" dirty="0">
                <a:solidFill>
                  <a:srgbClr val="0033CC"/>
                </a:solidFill>
              </a:rPr>
              <a:t>）中间间隙 （</a:t>
            </a:r>
            <a:r>
              <a:rPr lang="en-US" altLang="zh-CN" sz="1800" dirty="0">
                <a:solidFill>
                  <a:srgbClr val="0033CC"/>
                </a:solidFill>
              </a:rPr>
              <a:t>middle space</a:t>
            </a:r>
            <a:r>
              <a:rPr lang="zh-CN" altLang="en-US" sz="1800" dirty="0">
                <a:solidFill>
                  <a:srgbClr val="0033CC"/>
                </a:solidFill>
              </a:rPr>
              <a:t>）外板 （</a:t>
            </a:r>
            <a:r>
              <a:rPr lang="en-US" altLang="zh-CN" sz="1800" dirty="0">
                <a:solidFill>
                  <a:srgbClr val="0033CC"/>
                </a:solidFill>
              </a:rPr>
              <a:t>outer plate</a:t>
            </a:r>
            <a:r>
              <a:rPr lang="zh-CN" altLang="en-US" sz="1800" dirty="0">
                <a:solidFill>
                  <a:srgbClr val="0033CC"/>
                </a:solidFill>
              </a:rPr>
              <a:t>）</a:t>
            </a:r>
            <a:endParaRPr lang="en-US" altLang="zh-CN" sz="1800" dirty="0">
              <a:solidFill>
                <a:srgbClr val="0033CC"/>
              </a:solidFill>
            </a:endParaRPr>
          </a:p>
          <a:p>
            <a:pPr lvl="1">
              <a:lnSpc>
                <a:spcPct val="150000"/>
              </a:lnSpc>
              <a:spcBef>
                <a:spcPct val="0"/>
              </a:spcBef>
            </a:pPr>
            <a:r>
              <a:rPr lang="zh-CN" altLang="en-US" sz="1800" dirty="0">
                <a:solidFill>
                  <a:srgbClr val="0033CC"/>
                </a:solidFill>
              </a:rPr>
              <a:t>纤维冠（</a:t>
            </a:r>
            <a:r>
              <a:rPr lang="en-US" altLang="zh-CN" sz="1800" dirty="0" err="1">
                <a:solidFill>
                  <a:srgbClr val="0033CC"/>
                </a:solidFill>
              </a:rPr>
              <a:t>fibrouscorona</a:t>
            </a:r>
            <a:r>
              <a:rPr lang="zh-CN" altLang="en-US" sz="1800" dirty="0">
                <a:solidFill>
                  <a:srgbClr val="0033CC"/>
                </a:solidFill>
              </a:rPr>
              <a:t>）</a:t>
            </a:r>
            <a:endParaRPr lang="en-US" altLang="zh-CN" sz="1800" dirty="0">
              <a:solidFill>
                <a:srgbClr val="0033CC"/>
              </a:solidFill>
            </a:endParaRPr>
          </a:p>
          <a:p>
            <a:pPr>
              <a:lnSpc>
                <a:spcPct val="150000"/>
              </a:lnSpc>
              <a:spcBef>
                <a:spcPct val="0"/>
              </a:spcBef>
            </a:pPr>
            <a:r>
              <a:rPr lang="zh-CN" altLang="en-US" sz="2000" b="1" dirty="0"/>
              <a:t>中央结构域</a:t>
            </a:r>
            <a:r>
              <a:rPr lang="zh-CN" altLang="en-US" sz="2000" dirty="0"/>
              <a:t>（</a:t>
            </a:r>
            <a:r>
              <a:rPr lang="en-US" altLang="zh-CN" sz="2000" dirty="0"/>
              <a:t>central domain</a:t>
            </a:r>
            <a:r>
              <a:rPr lang="zh-CN" altLang="en-US" sz="2000" dirty="0"/>
              <a:t>）</a:t>
            </a:r>
            <a:endParaRPr lang="en-US" altLang="zh-CN" sz="2000" dirty="0"/>
          </a:p>
          <a:p>
            <a:pPr>
              <a:lnSpc>
                <a:spcPct val="150000"/>
              </a:lnSpc>
              <a:spcBef>
                <a:spcPct val="0"/>
              </a:spcBef>
            </a:pPr>
            <a:r>
              <a:rPr lang="zh-CN" altLang="en-US" sz="2000" b="1" dirty="0"/>
              <a:t>配对结构域</a:t>
            </a:r>
            <a:r>
              <a:rPr lang="zh-CN" altLang="en-US" sz="2000" dirty="0"/>
              <a:t>（</a:t>
            </a:r>
            <a:r>
              <a:rPr lang="en-US" altLang="zh-CN" sz="2000" dirty="0"/>
              <a:t>pairing domain</a:t>
            </a:r>
            <a:r>
              <a:rPr lang="zh-CN" altLang="en-US" sz="2000" dirty="0"/>
              <a:t>）</a:t>
            </a:r>
          </a:p>
        </p:txBody>
      </p:sp>
      <p:pic>
        <p:nvPicPr>
          <p:cNvPr id="81924" name="内容占位符 3" descr="imagepage25.JPG">
            <a:extLst>
              <a:ext uri="{FF2B5EF4-FFF2-40B4-BE49-F238E27FC236}">
                <a16:creationId xmlns:a16="http://schemas.microsoft.com/office/drawing/2014/main" id="{53BF3C81-9BBF-42F4-ABB8-45CC1B59D79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1041" y="4037805"/>
            <a:ext cx="6736204" cy="2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234E6C2-C073-4C30-8A13-32F48AE86783}"/>
              </a:ext>
            </a:extLst>
          </p:cNvPr>
          <p:cNvSpPr/>
          <p:nvPr/>
        </p:nvSpPr>
        <p:spPr>
          <a:xfrm>
            <a:off x="2708728" y="6470138"/>
            <a:ext cx="2967479"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9-24 </a:t>
            </a:r>
            <a:r>
              <a:rPr lang="zh-CN" altLang="en-US" sz="1600" b="1" dirty="0">
                <a:solidFill>
                  <a:srgbClr val="0033CC"/>
                </a:solidFill>
                <a:latin typeface="Arial" panose="020B0604020202020204" pitchFamily="34" charset="0"/>
                <a:ea typeface="微软雅黑" panose="020B0503020204020204" pitchFamily="34" charset="-122"/>
              </a:rPr>
              <a:t>着丝粒的结构域组织</a:t>
            </a:r>
          </a:p>
        </p:txBody>
      </p:sp>
      <p:sp>
        <p:nvSpPr>
          <p:cNvPr id="3" name="标题 2">
            <a:extLst>
              <a:ext uri="{FF2B5EF4-FFF2-40B4-BE49-F238E27FC236}">
                <a16:creationId xmlns:a16="http://schemas.microsoft.com/office/drawing/2014/main" id="{CE7955ED-9554-452B-A936-FDE2EE0B523B}"/>
              </a:ext>
            </a:extLst>
          </p:cNvPr>
          <p:cNvSpPr>
            <a:spLocks noGrp="1"/>
          </p:cNvSpPr>
          <p:nvPr>
            <p:ph type="title"/>
          </p:nvPr>
        </p:nvSpPr>
        <p:spPr/>
        <p:txBody>
          <a:bodyPr/>
          <a:lstStyle/>
          <a:p>
            <a:r>
              <a:rPr lang="zh-CN" altLang="en-US" dirty="0"/>
              <a:t>（一）着丝粒与动粒</a:t>
            </a:r>
          </a:p>
        </p:txBody>
      </p:sp>
      <p:pic>
        <p:nvPicPr>
          <p:cNvPr id="8" name="Picture 2" descr="figure 4-50c">
            <a:extLst>
              <a:ext uri="{FF2B5EF4-FFF2-40B4-BE49-F238E27FC236}">
                <a16:creationId xmlns:a16="http://schemas.microsoft.com/office/drawing/2014/main" id="{A1036243-36F9-45A2-A6D4-D5443213B9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40415" y="3147137"/>
            <a:ext cx="4300544"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723582"/>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C9FC80-3D59-4259-AD10-D4981BF1B9D1}"/>
              </a:ext>
            </a:extLst>
          </p:cNvPr>
          <p:cNvSpPr>
            <a:spLocks noGrp="1"/>
          </p:cNvSpPr>
          <p:nvPr>
            <p:ph type="title"/>
          </p:nvPr>
        </p:nvSpPr>
        <p:spPr/>
        <p:txBody>
          <a:bodyPr/>
          <a:lstStyle/>
          <a:p>
            <a:r>
              <a:rPr lang="zh-CN" altLang="en-US" dirty="0"/>
              <a:t>（二）染色体的其他主要结构</a:t>
            </a:r>
          </a:p>
        </p:txBody>
      </p:sp>
      <p:sp>
        <p:nvSpPr>
          <p:cNvPr id="3" name="内容占位符 2">
            <a:extLst>
              <a:ext uri="{FF2B5EF4-FFF2-40B4-BE49-F238E27FC236}">
                <a16:creationId xmlns:a16="http://schemas.microsoft.com/office/drawing/2014/main" id="{951BD4BB-5BAD-4669-80FC-ACBCB1628E0B}"/>
              </a:ext>
            </a:extLst>
          </p:cNvPr>
          <p:cNvSpPr>
            <a:spLocks noGrp="1"/>
          </p:cNvSpPr>
          <p:nvPr>
            <p:ph idx="1"/>
          </p:nvPr>
        </p:nvSpPr>
        <p:spPr/>
        <p:txBody>
          <a:bodyPr>
            <a:normAutofit/>
          </a:bodyPr>
          <a:lstStyle/>
          <a:p>
            <a:pPr>
              <a:lnSpc>
                <a:spcPct val="150000"/>
              </a:lnSpc>
              <a:spcAft>
                <a:spcPts val="600"/>
              </a:spcAft>
            </a:pPr>
            <a:r>
              <a:rPr lang="zh-CN" altLang="en-US" sz="2000" dirty="0"/>
              <a:t>次缢痕（</a:t>
            </a:r>
            <a:r>
              <a:rPr lang="en-US" altLang="zh-CN" sz="2000" dirty="0"/>
              <a:t>secondary constriction</a:t>
            </a:r>
            <a:r>
              <a:rPr lang="zh-CN" altLang="en-US" sz="2000" dirty="0"/>
              <a:t>）</a:t>
            </a:r>
          </a:p>
          <a:p>
            <a:pPr>
              <a:lnSpc>
                <a:spcPct val="150000"/>
              </a:lnSpc>
              <a:spcAft>
                <a:spcPts val="600"/>
              </a:spcAft>
            </a:pPr>
            <a:r>
              <a:rPr lang="zh-CN" altLang="en-US" sz="2000" dirty="0"/>
              <a:t>核仁组织区（</a:t>
            </a:r>
            <a:r>
              <a:rPr lang="en-US" altLang="zh-CN" sz="2000" dirty="0"/>
              <a:t>nucleolar organizing region</a:t>
            </a:r>
            <a:r>
              <a:rPr lang="zh-CN" altLang="en-US" sz="2000" dirty="0"/>
              <a:t>，</a:t>
            </a:r>
            <a:r>
              <a:rPr lang="en-US" altLang="zh-CN" sz="2000" dirty="0"/>
              <a:t>NOR</a:t>
            </a:r>
            <a:r>
              <a:rPr lang="zh-CN" altLang="en-US" sz="2000" dirty="0"/>
              <a:t>）</a:t>
            </a:r>
          </a:p>
          <a:p>
            <a:pPr>
              <a:lnSpc>
                <a:spcPct val="150000"/>
              </a:lnSpc>
              <a:spcAft>
                <a:spcPts val="600"/>
              </a:spcAft>
            </a:pPr>
            <a:r>
              <a:rPr lang="zh-CN" altLang="en-US" sz="2000" dirty="0"/>
              <a:t>随体（</a:t>
            </a:r>
            <a:r>
              <a:rPr lang="en-US" altLang="zh-CN" sz="2000" dirty="0"/>
              <a:t>satellite</a:t>
            </a:r>
            <a:r>
              <a:rPr lang="zh-CN" altLang="en-US" sz="2000" dirty="0"/>
              <a:t>）</a:t>
            </a:r>
          </a:p>
          <a:p>
            <a:pPr>
              <a:lnSpc>
                <a:spcPct val="150000"/>
              </a:lnSpc>
              <a:spcAft>
                <a:spcPts val="600"/>
              </a:spcAft>
            </a:pPr>
            <a:r>
              <a:rPr lang="zh-CN" altLang="en-US" sz="2000" dirty="0"/>
              <a:t>端粒（</a:t>
            </a:r>
            <a:r>
              <a:rPr lang="en-US" altLang="zh-CN" sz="2000" dirty="0"/>
              <a:t>telomere</a:t>
            </a:r>
            <a:r>
              <a:rPr lang="zh-CN" altLang="en-US" sz="2000" dirty="0"/>
              <a:t>）</a:t>
            </a:r>
          </a:p>
          <a:p>
            <a:pPr>
              <a:lnSpc>
                <a:spcPct val="150000"/>
              </a:lnSpc>
              <a:spcAft>
                <a:spcPts val="600"/>
              </a:spcAft>
            </a:pPr>
            <a:endParaRPr lang="zh-CN" altLang="en-US" sz="2000" dirty="0"/>
          </a:p>
        </p:txBody>
      </p:sp>
      <p:pic>
        <p:nvPicPr>
          <p:cNvPr id="7" name="图片 6">
            <a:extLst>
              <a:ext uri="{FF2B5EF4-FFF2-40B4-BE49-F238E27FC236}">
                <a16:creationId xmlns:a16="http://schemas.microsoft.com/office/drawing/2014/main" id="{3E43FE42-2CEC-44A0-BE56-DD9E86A9A8E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29563" y="216825"/>
            <a:ext cx="4662437" cy="3240000"/>
          </a:xfrm>
          <a:prstGeom prst="rect">
            <a:avLst/>
          </a:prstGeom>
        </p:spPr>
      </p:pic>
      <p:pic>
        <p:nvPicPr>
          <p:cNvPr id="9" name="图片 8">
            <a:extLst>
              <a:ext uri="{FF2B5EF4-FFF2-40B4-BE49-F238E27FC236}">
                <a16:creationId xmlns:a16="http://schemas.microsoft.com/office/drawing/2014/main" id="{4BC999FA-1338-4D1A-8E0B-9653ACCAFA7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4146092"/>
            <a:ext cx="5943600" cy="2552700"/>
          </a:xfrm>
          <a:prstGeom prst="rect">
            <a:avLst/>
          </a:prstGeom>
        </p:spPr>
      </p:pic>
      <p:pic>
        <p:nvPicPr>
          <p:cNvPr id="10" name="图片 1">
            <a:extLst>
              <a:ext uri="{FF2B5EF4-FFF2-40B4-BE49-F238E27FC236}">
                <a16:creationId xmlns:a16="http://schemas.microsoft.com/office/drawing/2014/main" id="{8ADD4D6C-50E5-43D9-8AED-F232AFAFB6BF}"/>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4800" y="4222779"/>
            <a:ext cx="4696845"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846848"/>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B96E5C33-26E3-428F-89A6-D014DE2B3E67}"/>
              </a:ext>
            </a:extLst>
          </p:cNvPr>
          <p:cNvSpPr>
            <a:spLocks noGrp="1"/>
          </p:cNvSpPr>
          <p:nvPr>
            <p:ph type="title"/>
          </p:nvPr>
        </p:nvSpPr>
        <p:spPr/>
        <p:txBody>
          <a:bodyPr/>
          <a:lstStyle/>
          <a:p>
            <a:r>
              <a:rPr lang="zh-CN" altLang="en-US" dirty="0"/>
              <a:t>二、染色体的功能元件（</a:t>
            </a:r>
            <a:r>
              <a:rPr lang="en-US" altLang="zh-CN" dirty="0"/>
              <a:t>functional element</a:t>
            </a:r>
            <a:r>
              <a:rPr lang="zh-CN" altLang="en-US" dirty="0"/>
              <a:t>）</a:t>
            </a:r>
          </a:p>
        </p:txBody>
      </p:sp>
      <p:sp>
        <p:nvSpPr>
          <p:cNvPr id="95235" name="内容占位符 1">
            <a:extLst>
              <a:ext uri="{FF2B5EF4-FFF2-40B4-BE49-F238E27FC236}">
                <a16:creationId xmlns:a16="http://schemas.microsoft.com/office/drawing/2014/main" id="{851903FF-3390-45A0-A63E-178F713B55EA}"/>
              </a:ext>
            </a:extLst>
          </p:cNvPr>
          <p:cNvSpPr>
            <a:spLocks noGrp="1"/>
          </p:cNvSpPr>
          <p:nvPr>
            <p:ph idx="1"/>
          </p:nvPr>
        </p:nvSpPr>
        <p:spPr>
          <a:xfrm>
            <a:off x="824366" y="1219200"/>
            <a:ext cx="4030267" cy="5435604"/>
          </a:xfrm>
        </p:spPr>
        <p:txBody>
          <a:bodyPr>
            <a:normAutofit/>
          </a:bodyPr>
          <a:lstStyle/>
          <a:p>
            <a:pPr>
              <a:lnSpc>
                <a:spcPct val="150000"/>
              </a:lnSpc>
              <a:spcAft>
                <a:spcPts val="600"/>
              </a:spcAft>
            </a:pPr>
            <a:r>
              <a:rPr lang="zh-CN" altLang="en-US" sz="2000" dirty="0"/>
              <a:t>构成染色体</a:t>
            </a:r>
            <a:r>
              <a:rPr lang="en-US" altLang="zh-CN" sz="2000" dirty="0"/>
              <a:t>DNA </a:t>
            </a:r>
            <a:r>
              <a:rPr lang="zh-CN" altLang="en-US" sz="2000" dirty="0"/>
              <a:t>的</a:t>
            </a:r>
            <a:r>
              <a:rPr lang="en-US" altLang="zh-CN" sz="2000" b="1" dirty="0">
                <a:solidFill>
                  <a:srgbClr val="0033CC"/>
                </a:solidFill>
              </a:rPr>
              <a:t>3 </a:t>
            </a:r>
            <a:r>
              <a:rPr lang="zh-CN" altLang="en-US" sz="2000" b="1" dirty="0">
                <a:solidFill>
                  <a:srgbClr val="0033CC"/>
                </a:solidFill>
              </a:rPr>
              <a:t>种关键序列（</a:t>
            </a:r>
            <a:r>
              <a:rPr lang="en-US" altLang="zh-CN" sz="2000" b="1" dirty="0">
                <a:solidFill>
                  <a:srgbClr val="0033CC"/>
                </a:solidFill>
              </a:rPr>
              <a:t>key sequence</a:t>
            </a:r>
            <a:r>
              <a:rPr lang="zh-CN" altLang="en-US" sz="2000" b="1" dirty="0">
                <a:solidFill>
                  <a:srgbClr val="0033CC"/>
                </a:solidFill>
              </a:rPr>
              <a:t>）</a:t>
            </a:r>
            <a:r>
              <a:rPr lang="zh-CN" altLang="en-US" sz="2000" dirty="0"/>
              <a:t>称为染色体</a:t>
            </a:r>
            <a:r>
              <a:rPr lang="en-US" altLang="zh-CN" sz="2000" dirty="0"/>
              <a:t>DNA </a:t>
            </a:r>
            <a:r>
              <a:rPr lang="zh-CN" altLang="en-US" sz="2000" dirty="0"/>
              <a:t>的功能元件</a:t>
            </a:r>
            <a:endParaRPr lang="en-US" altLang="zh-CN" sz="2000" dirty="0"/>
          </a:p>
          <a:p>
            <a:pPr lvl="1">
              <a:lnSpc>
                <a:spcPct val="150000"/>
              </a:lnSpc>
              <a:spcAft>
                <a:spcPts val="600"/>
              </a:spcAft>
            </a:pPr>
            <a:r>
              <a:rPr lang="en-US" altLang="zh-CN" sz="1600" b="1" dirty="0">
                <a:solidFill>
                  <a:srgbClr val="0033CC"/>
                </a:solidFill>
              </a:rPr>
              <a:t>DNA </a:t>
            </a:r>
            <a:r>
              <a:rPr lang="zh-CN" altLang="en-US" sz="1600" b="1" dirty="0">
                <a:solidFill>
                  <a:srgbClr val="0033CC"/>
                </a:solidFill>
              </a:rPr>
              <a:t>复制起点</a:t>
            </a:r>
            <a:endParaRPr lang="en-US" altLang="zh-CN" sz="1600" b="1" dirty="0">
              <a:solidFill>
                <a:srgbClr val="0033CC"/>
              </a:solidFill>
            </a:endParaRPr>
          </a:p>
          <a:p>
            <a:pPr lvl="1">
              <a:lnSpc>
                <a:spcPct val="150000"/>
              </a:lnSpc>
              <a:spcAft>
                <a:spcPts val="600"/>
              </a:spcAft>
            </a:pPr>
            <a:r>
              <a:rPr lang="zh-CN" altLang="en-US" sz="1600" b="1" dirty="0">
                <a:solidFill>
                  <a:srgbClr val="0033CC"/>
                </a:solidFill>
              </a:rPr>
              <a:t>着丝粒</a:t>
            </a:r>
            <a:endParaRPr lang="en-US" altLang="zh-CN" sz="1600" b="1" dirty="0">
              <a:solidFill>
                <a:srgbClr val="0033CC"/>
              </a:solidFill>
            </a:endParaRPr>
          </a:p>
          <a:p>
            <a:pPr lvl="1">
              <a:lnSpc>
                <a:spcPct val="150000"/>
              </a:lnSpc>
              <a:spcAft>
                <a:spcPts val="600"/>
              </a:spcAft>
            </a:pPr>
            <a:r>
              <a:rPr lang="zh-CN" altLang="en-US" sz="1600" b="1" dirty="0">
                <a:solidFill>
                  <a:srgbClr val="0033CC"/>
                </a:solidFill>
              </a:rPr>
              <a:t>端粒</a:t>
            </a:r>
            <a:endParaRPr lang="en-US" altLang="zh-CN" sz="1600" b="1" dirty="0">
              <a:solidFill>
                <a:srgbClr val="0033CC"/>
              </a:solidFill>
            </a:endParaRPr>
          </a:p>
        </p:txBody>
      </p:sp>
      <p:pic>
        <p:nvPicPr>
          <p:cNvPr id="95236" name="内容占位符 3" descr="imagepage26.JPG">
            <a:extLst>
              <a:ext uri="{FF2B5EF4-FFF2-40B4-BE49-F238E27FC236}">
                <a16:creationId xmlns:a16="http://schemas.microsoft.com/office/drawing/2014/main" id="{B3DA3D60-0E49-4A6F-9A79-3C4A79B1881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627996" y="1844167"/>
            <a:ext cx="5259204"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6BFA8B07-AD49-4C8A-B38F-056AF3DBAC9D}"/>
              </a:ext>
            </a:extLst>
          </p:cNvPr>
          <p:cNvSpPr/>
          <p:nvPr/>
        </p:nvSpPr>
        <p:spPr>
          <a:xfrm>
            <a:off x="6880986" y="5995806"/>
            <a:ext cx="4753224"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9-25 </a:t>
            </a:r>
            <a:r>
              <a:rPr lang="zh-CN" altLang="en-US" sz="1600" b="1" dirty="0">
                <a:solidFill>
                  <a:srgbClr val="0033CC"/>
                </a:solidFill>
                <a:latin typeface="Arial" panose="020B0604020202020204" pitchFamily="34" charset="0"/>
                <a:ea typeface="微软雅黑" panose="020B0503020204020204" pitchFamily="34" charset="-122"/>
              </a:rPr>
              <a:t>真核细胞染色体的</a:t>
            </a:r>
            <a:r>
              <a:rPr lang="en-US" altLang="zh-CN" sz="1600" b="1" dirty="0">
                <a:solidFill>
                  <a:srgbClr val="0033CC"/>
                </a:solidFill>
                <a:latin typeface="Arial" panose="020B0604020202020204" pitchFamily="34" charset="0"/>
                <a:ea typeface="微软雅黑" panose="020B0503020204020204" pitchFamily="34" charset="-122"/>
              </a:rPr>
              <a:t>3 </a:t>
            </a:r>
            <a:r>
              <a:rPr lang="zh-CN" altLang="en-US" sz="1600" b="1" dirty="0">
                <a:solidFill>
                  <a:srgbClr val="0033CC"/>
                </a:solidFill>
                <a:latin typeface="Arial" panose="020B0604020202020204" pitchFamily="34" charset="0"/>
                <a:ea typeface="微软雅黑" panose="020B0503020204020204" pitchFamily="34" charset="-122"/>
              </a:rPr>
              <a:t>种功能元件示意图</a:t>
            </a:r>
          </a:p>
        </p:txBody>
      </p:sp>
    </p:spTree>
    <p:extLst>
      <p:ext uri="{BB962C8B-B14F-4D97-AF65-F5344CB8AC3E}">
        <p14:creationId xmlns:p14="http://schemas.microsoft.com/office/powerpoint/2010/main" val="3280424406"/>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BF9685D1-9C0A-4834-8FF1-3D6668976B54}"/>
              </a:ext>
            </a:extLst>
          </p:cNvPr>
          <p:cNvSpPr>
            <a:spLocks noGrp="1"/>
          </p:cNvSpPr>
          <p:nvPr>
            <p:ph type="title"/>
          </p:nvPr>
        </p:nvSpPr>
        <p:spPr/>
        <p:txBody>
          <a:bodyPr/>
          <a:lstStyle/>
          <a:p>
            <a:r>
              <a:rPr lang="zh-CN" altLang="en-US" sz="3186"/>
              <a:t>端粒</a:t>
            </a:r>
          </a:p>
        </p:txBody>
      </p:sp>
      <p:pic>
        <p:nvPicPr>
          <p:cNvPr id="92163" name="图片 1">
            <a:extLst>
              <a:ext uri="{FF2B5EF4-FFF2-40B4-BE49-F238E27FC236}">
                <a16:creationId xmlns:a16="http://schemas.microsoft.com/office/drawing/2014/main" id="{DB1DDB82-3EDB-44CC-AA33-BF1105A9E16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9316" y="1837783"/>
            <a:ext cx="698857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图片 4">
            <a:extLst>
              <a:ext uri="{FF2B5EF4-FFF2-40B4-BE49-F238E27FC236}">
                <a16:creationId xmlns:a16="http://schemas.microsoft.com/office/drawing/2014/main" id="{2D98D338-D362-43EE-B50E-F964EE20BB0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086225" y="1837783"/>
            <a:ext cx="3933979"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矩形 2">
            <a:extLst>
              <a:ext uri="{FF2B5EF4-FFF2-40B4-BE49-F238E27FC236}">
                <a16:creationId xmlns:a16="http://schemas.microsoft.com/office/drawing/2014/main" id="{7D74A5FE-6BD3-4E7F-A90D-C5A06A255F26}"/>
              </a:ext>
            </a:extLst>
          </p:cNvPr>
          <p:cNvSpPr>
            <a:spLocks noChangeArrowheads="1"/>
          </p:cNvSpPr>
          <p:nvPr/>
        </p:nvSpPr>
        <p:spPr bwMode="auto">
          <a:xfrm>
            <a:off x="3144201" y="6159332"/>
            <a:ext cx="590359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None/>
            </a:pPr>
            <a:r>
              <a:rPr lang="en-US" altLang="zh-CN" sz="1600" b="1" dirty="0">
                <a:solidFill>
                  <a:srgbClr val="0033CC"/>
                </a:solidFill>
                <a:ea typeface="宋体" panose="02010600030101010101" pitchFamily="2" charset="-122"/>
                <a:cs typeface="Arial" panose="020B0604020202020204" pitchFamily="34" charset="0"/>
              </a:rPr>
              <a:t>Fig. Telomere structure and microscopic appearance</a:t>
            </a:r>
            <a:endParaRPr lang="zh-CN" altLang="en-US" sz="1600" b="1" dirty="0">
              <a:solidFill>
                <a:srgbClr val="0033CC"/>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619220608"/>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a:extLst>
              <a:ext uri="{FF2B5EF4-FFF2-40B4-BE49-F238E27FC236}">
                <a16:creationId xmlns:a16="http://schemas.microsoft.com/office/drawing/2014/main" id="{045DF98D-5368-4A14-8E0C-9EEDFEB8B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57338"/>
            <a:ext cx="9144000" cy="453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0227" name="标题 1">
            <a:extLst>
              <a:ext uri="{FF2B5EF4-FFF2-40B4-BE49-F238E27FC236}">
                <a16:creationId xmlns:a16="http://schemas.microsoft.com/office/drawing/2014/main" id="{901B8288-0439-4831-8788-5F2647F1BA6E}"/>
              </a:ext>
            </a:extLst>
          </p:cNvPr>
          <p:cNvSpPr txBox="1">
            <a:spLocks/>
          </p:cNvSpPr>
          <p:nvPr/>
        </p:nvSpPr>
        <p:spPr bwMode="auto">
          <a:xfrm>
            <a:off x="1524000" y="142876"/>
            <a:ext cx="91440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b="1">
                <a:solidFill>
                  <a:schemeClr val="bg1"/>
                </a:solidFill>
              </a:rPr>
              <a:t>The Nobel Prize in Physiology or Medicine 2009</a:t>
            </a:r>
            <a:endParaRPr lang="zh-CN" altLang="en-US" b="1">
              <a:solidFill>
                <a:schemeClr val="bg1"/>
              </a:solidFill>
            </a:endParaRPr>
          </a:p>
        </p:txBody>
      </p:sp>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a:extLst>
              <a:ext uri="{FF2B5EF4-FFF2-40B4-BE49-F238E27FC236}">
                <a16:creationId xmlns:a16="http://schemas.microsoft.com/office/drawing/2014/main" id="{2A3B8229-4670-42DD-9FD9-F8E396751D24}"/>
              </a:ext>
            </a:extLst>
          </p:cNvPr>
          <p:cNvSpPr>
            <a:spLocks noGrp="1"/>
          </p:cNvSpPr>
          <p:nvPr>
            <p:ph type="title"/>
          </p:nvPr>
        </p:nvSpPr>
        <p:spPr/>
        <p:txBody>
          <a:bodyPr/>
          <a:lstStyle/>
          <a:p>
            <a:r>
              <a:rPr lang="zh-CN" altLang="en-US" sz="3200"/>
              <a:t>端粒酶</a:t>
            </a:r>
          </a:p>
        </p:txBody>
      </p:sp>
      <p:pic>
        <p:nvPicPr>
          <p:cNvPr id="181251" name="Picture 3" descr="telomerase">
            <a:extLst>
              <a:ext uri="{FF2B5EF4-FFF2-40B4-BE49-F238E27FC236}">
                <a16:creationId xmlns:a16="http://schemas.microsoft.com/office/drawing/2014/main" id="{5F2E89DA-2E3C-4F9A-BAF8-A1CA8B3F87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50"/>
          <a:stretch>
            <a:fillRect/>
          </a:stretch>
        </p:blipFill>
        <p:spPr bwMode="auto">
          <a:xfrm>
            <a:off x="6959600" y="1052513"/>
            <a:ext cx="357663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2" name="内容占位符 3" descr="imagepage27.JPG">
            <a:extLst>
              <a:ext uri="{FF2B5EF4-FFF2-40B4-BE49-F238E27FC236}">
                <a16:creationId xmlns:a16="http://schemas.microsoft.com/office/drawing/2014/main" id="{A12B3075-0E02-4728-9AF3-0DCE7B40A66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493964"/>
            <a:ext cx="6203950" cy="395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53" name="内容占位符 3">
            <a:hlinkClick r:id="rId4" action="ppaction://hlinkfile"/>
            <a:extLst>
              <a:ext uri="{FF2B5EF4-FFF2-40B4-BE49-F238E27FC236}">
                <a16:creationId xmlns:a16="http://schemas.microsoft.com/office/drawing/2014/main" id="{F9A7C112-1CE6-4313-9F2A-28FE187A302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04288" y="4643438"/>
            <a:ext cx="9080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1">
            <a:extLst>
              <a:ext uri="{FF2B5EF4-FFF2-40B4-BE49-F238E27FC236}">
                <a16:creationId xmlns:a16="http://schemas.microsoft.com/office/drawing/2014/main" id="{F936C67A-D4B7-4705-837E-1DFCB626171B}"/>
              </a:ext>
            </a:extLst>
          </p:cNvPr>
          <p:cNvSpPr>
            <a:spLocks noGrp="1"/>
          </p:cNvSpPr>
          <p:nvPr>
            <p:ph idx="1"/>
          </p:nvPr>
        </p:nvSpPr>
        <p:spPr/>
        <p:txBody>
          <a:bodyPr>
            <a:normAutofit/>
          </a:bodyPr>
          <a:lstStyle/>
          <a:p>
            <a:pPr>
              <a:spcAft>
                <a:spcPts val="600"/>
              </a:spcAft>
            </a:pPr>
            <a:r>
              <a:rPr lang="zh-CN" altLang="en-US" sz="2000" b="1" dirty="0">
                <a:solidFill>
                  <a:srgbClr val="0033CC"/>
                </a:solidFill>
              </a:rPr>
              <a:t>胞质环</a:t>
            </a:r>
            <a:r>
              <a:rPr lang="zh-CN" altLang="en-US" sz="2000" dirty="0"/>
              <a:t>（</a:t>
            </a:r>
            <a:r>
              <a:rPr lang="en-US" altLang="zh-CN" sz="2000" dirty="0"/>
              <a:t>cytoplasmic ring</a:t>
            </a:r>
            <a:r>
              <a:rPr lang="zh-CN" altLang="en-US" sz="2000" dirty="0"/>
              <a:t>）</a:t>
            </a:r>
            <a:endParaRPr lang="en-US" altLang="zh-CN" sz="2000" dirty="0"/>
          </a:p>
          <a:p>
            <a:pPr>
              <a:spcAft>
                <a:spcPts val="600"/>
              </a:spcAft>
            </a:pPr>
            <a:r>
              <a:rPr lang="zh-CN" altLang="en-US" sz="2000" b="1" dirty="0">
                <a:solidFill>
                  <a:srgbClr val="0033CC"/>
                </a:solidFill>
              </a:rPr>
              <a:t>核质环</a:t>
            </a:r>
            <a:r>
              <a:rPr lang="zh-CN" altLang="en-US" sz="2000" dirty="0"/>
              <a:t>（</a:t>
            </a:r>
            <a:r>
              <a:rPr lang="en-US" altLang="zh-CN" sz="2000" dirty="0"/>
              <a:t>nuclear ring</a:t>
            </a:r>
            <a:r>
              <a:rPr lang="zh-CN" altLang="en-US" sz="2000" dirty="0"/>
              <a:t>）</a:t>
            </a:r>
            <a:endParaRPr lang="en-US" altLang="zh-CN" sz="2000" dirty="0"/>
          </a:p>
          <a:p>
            <a:pPr>
              <a:spcAft>
                <a:spcPts val="600"/>
              </a:spcAft>
            </a:pPr>
            <a:r>
              <a:rPr lang="zh-CN" altLang="en-US" sz="2000" b="1" dirty="0">
                <a:solidFill>
                  <a:srgbClr val="0033CC"/>
                </a:solidFill>
              </a:rPr>
              <a:t>辐</a:t>
            </a:r>
            <a:r>
              <a:rPr lang="zh-CN" altLang="en-US" sz="2000" dirty="0"/>
              <a:t>（</a:t>
            </a:r>
            <a:r>
              <a:rPr lang="en-US" altLang="zh-CN" sz="2000" dirty="0"/>
              <a:t>spoke</a:t>
            </a:r>
            <a:r>
              <a:rPr lang="zh-CN" altLang="en-US" sz="2000" dirty="0"/>
              <a:t>）：柱状亚单位；腔内亚单位；环带亚单位</a:t>
            </a:r>
            <a:endParaRPr lang="en-US" altLang="zh-CN" sz="2000" dirty="0"/>
          </a:p>
          <a:p>
            <a:pPr>
              <a:spcAft>
                <a:spcPts val="600"/>
              </a:spcAft>
            </a:pPr>
            <a:r>
              <a:rPr lang="zh-CN" altLang="en-US" sz="2000" b="1" dirty="0">
                <a:solidFill>
                  <a:srgbClr val="0033CC"/>
                </a:solidFill>
              </a:rPr>
              <a:t>中央栓</a:t>
            </a:r>
            <a:r>
              <a:rPr lang="zh-CN" altLang="en-US" sz="2000" dirty="0"/>
              <a:t>（</a:t>
            </a:r>
            <a:r>
              <a:rPr lang="en-US" altLang="zh-CN" sz="2000" dirty="0"/>
              <a:t>central plug</a:t>
            </a:r>
            <a:r>
              <a:rPr lang="zh-CN" altLang="en-US" sz="2000" dirty="0"/>
              <a:t>），中央颗粒 （</a:t>
            </a:r>
            <a:r>
              <a:rPr lang="en-US" altLang="zh-CN" sz="2000" dirty="0"/>
              <a:t>central granule</a:t>
            </a:r>
            <a:r>
              <a:rPr lang="zh-CN" altLang="en-US" sz="2000" dirty="0"/>
              <a:t>）</a:t>
            </a:r>
            <a:endParaRPr lang="en-US" altLang="zh-CN" sz="2000" dirty="0"/>
          </a:p>
          <a:p>
            <a:pPr>
              <a:spcAft>
                <a:spcPts val="600"/>
              </a:spcAft>
            </a:pPr>
            <a:endParaRPr lang="zh-CN" altLang="en-US" sz="2000" dirty="0"/>
          </a:p>
        </p:txBody>
      </p:sp>
      <p:pic>
        <p:nvPicPr>
          <p:cNvPr id="21508" name="内容占位符 3" descr="imagepage3.JPG">
            <a:extLst>
              <a:ext uri="{FF2B5EF4-FFF2-40B4-BE49-F238E27FC236}">
                <a16:creationId xmlns:a16="http://schemas.microsoft.com/office/drawing/2014/main" id="{A33AC5B0-C958-4A15-9F92-9BAB1996A49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 y="3738816"/>
            <a:ext cx="7076761" cy="2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4FB006C1-F0DC-4B64-B6E4-20CB0AEF3082}"/>
              </a:ext>
            </a:extLst>
          </p:cNvPr>
          <p:cNvSpPr/>
          <p:nvPr/>
        </p:nvSpPr>
        <p:spPr>
          <a:xfrm>
            <a:off x="2417950" y="6387070"/>
            <a:ext cx="2850460"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9-3 </a:t>
            </a:r>
            <a:r>
              <a:rPr lang="zh-CN" altLang="en-US" sz="1600" b="1" dirty="0">
                <a:solidFill>
                  <a:srgbClr val="0033CC"/>
                </a:solidFill>
                <a:latin typeface="Arial" panose="020B0604020202020204" pitchFamily="34" charset="0"/>
                <a:ea typeface="微软雅黑" panose="020B0503020204020204" pitchFamily="34" charset="-122"/>
              </a:rPr>
              <a:t>核孔复合体结构模型</a:t>
            </a:r>
          </a:p>
        </p:txBody>
      </p:sp>
      <p:sp>
        <p:nvSpPr>
          <p:cNvPr id="3" name="标题 2">
            <a:extLst>
              <a:ext uri="{FF2B5EF4-FFF2-40B4-BE49-F238E27FC236}">
                <a16:creationId xmlns:a16="http://schemas.microsoft.com/office/drawing/2014/main" id="{1E6297A5-C424-4E3B-A997-1D76FB8E0478}"/>
              </a:ext>
            </a:extLst>
          </p:cNvPr>
          <p:cNvSpPr>
            <a:spLocks noGrp="1"/>
          </p:cNvSpPr>
          <p:nvPr>
            <p:ph type="title"/>
          </p:nvPr>
        </p:nvSpPr>
        <p:spPr/>
        <p:txBody>
          <a:bodyPr/>
          <a:lstStyle/>
          <a:p>
            <a:r>
              <a:rPr lang="zh-CN" altLang="en-US" dirty="0"/>
              <a:t>（一）结构模型</a:t>
            </a:r>
            <a:r>
              <a:rPr lang="en-US" altLang="zh-CN" dirty="0"/>
              <a:t>——</a:t>
            </a:r>
            <a:r>
              <a:rPr lang="en-US" altLang="zh-CN" dirty="0">
                <a:solidFill>
                  <a:srgbClr val="FFFF00"/>
                </a:solidFill>
              </a:rPr>
              <a:t> </a:t>
            </a:r>
            <a:r>
              <a:rPr lang="en-US" altLang="zh-CN" dirty="0">
                <a:solidFill>
                  <a:srgbClr val="0033CC"/>
                </a:solidFill>
              </a:rPr>
              <a:t>“fish-trap”</a:t>
            </a:r>
            <a:endParaRPr lang="zh-CN" altLang="en-US" dirty="0"/>
          </a:p>
        </p:txBody>
      </p:sp>
      <p:pic>
        <p:nvPicPr>
          <p:cNvPr id="8" name="Picture 2">
            <a:extLst>
              <a:ext uri="{FF2B5EF4-FFF2-40B4-BE49-F238E27FC236}">
                <a16:creationId xmlns:a16="http://schemas.microsoft.com/office/drawing/2014/main" id="{3D6593F5-3D46-4D51-A3CC-E2BF54A794A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62250" y="3258000"/>
            <a:ext cx="352495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4">
            <a:extLst>
              <a:ext uri="{FF2B5EF4-FFF2-40B4-BE49-F238E27FC236}">
                <a16:creationId xmlns:a16="http://schemas.microsoft.com/office/drawing/2014/main" id="{4FA91FD3-B36E-471C-9937-63141C4908DB}"/>
              </a:ext>
            </a:extLst>
          </p:cNvPr>
          <p:cNvPicPr>
            <a:picLocks noChangeAspect="1"/>
          </p:cNvPicPr>
          <p:nvPr/>
        </p:nvPicPr>
        <p:blipFill>
          <a:blip r:embed="rId5" cstate="screen">
            <a:extLst>
              <a:ext uri="{28A0092B-C50C-407E-A947-70E740481C1C}">
                <a14:useLocalDpi xmlns:a14="http://schemas.microsoft.com/office/drawing/2010/main"/>
              </a:ext>
            </a:extLst>
          </a:blip>
          <a:srcRect l="16653" r="18082" b="6863"/>
          <a:stretch>
            <a:fillRect/>
          </a:stretch>
        </p:blipFill>
        <p:spPr bwMode="auto">
          <a:xfrm>
            <a:off x="8672296" y="174804"/>
            <a:ext cx="2904858"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418B07A2-483E-4A2B-93A1-BE50BE9ACFB1}"/>
              </a:ext>
            </a:extLst>
          </p:cNvPr>
          <p:cNvSpPr>
            <a:spLocks noGrp="1"/>
          </p:cNvSpPr>
          <p:nvPr>
            <p:ph type="title"/>
          </p:nvPr>
        </p:nvSpPr>
        <p:spPr/>
        <p:txBody>
          <a:bodyPr/>
          <a:lstStyle/>
          <a:p>
            <a:pPr algn="l"/>
            <a:r>
              <a:rPr lang="zh-CN" altLang="en-US" dirty="0"/>
              <a:t>三、染色体带型</a:t>
            </a:r>
          </a:p>
        </p:txBody>
      </p:sp>
      <p:sp>
        <p:nvSpPr>
          <p:cNvPr id="98307" name="内容占位符 2">
            <a:extLst>
              <a:ext uri="{FF2B5EF4-FFF2-40B4-BE49-F238E27FC236}">
                <a16:creationId xmlns:a16="http://schemas.microsoft.com/office/drawing/2014/main" id="{4F6E9ECB-393E-4425-B8FD-3A6D716781B5}"/>
              </a:ext>
            </a:extLst>
          </p:cNvPr>
          <p:cNvSpPr>
            <a:spLocks noGrp="1"/>
          </p:cNvSpPr>
          <p:nvPr>
            <p:ph idx="1"/>
          </p:nvPr>
        </p:nvSpPr>
        <p:spPr/>
        <p:txBody>
          <a:bodyPr>
            <a:normAutofit/>
          </a:bodyPr>
          <a:lstStyle/>
          <a:p>
            <a:pPr>
              <a:lnSpc>
                <a:spcPts val="2987"/>
              </a:lnSpc>
              <a:spcBef>
                <a:spcPts val="597"/>
              </a:spcBef>
              <a:spcAft>
                <a:spcPts val="597"/>
              </a:spcAft>
            </a:pPr>
            <a:r>
              <a:rPr lang="zh-CN" altLang="en-US" sz="2000" b="1" dirty="0">
                <a:solidFill>
                  <a:srgbClr val="0033CC"/>
                </a:solidFill>
              </a:rPr>
              <a:t>核型 </a:t>
            </a:r>
            <a:r>
              <a:rPr lang="en-US" altLang="zh-CN" sz="2000" b="1" dirty="0">
                <a:solidFill>
                  <a:srgbClr val="0033CC"/>
                </a:solidFill>
              </a:rPr>
              <a:t>(karyotype)</a:t>
            </a:r>
          </a:p>
          <a:p>
            <a:pPr lvl="1">
              <a:lnSpc>
                <a:spcPts val="2987"/>
              </a:lnSpc>
              <a:spcBef>
                <a:spcPts val="597"/>
              </a:spcBef>
              <a:spcAft>
                <a:spcPts val="597"/>
              </a:spcAft>
            </a:pPr>
            <a:r>
              <a:rPr lang="zh-CN" altLang="en-US" sz="1800" dirty="0"/>
              <a:t>染色体组在有丝分裂中期的表型，包括染色体数目、大小、形态特征的总和</a:t>
            </a:r>
          </a:p>
          <a:p>
            <a:pPr>
              <a:lnSpc>
                <a:spcPts val="2987"/>
              </a:lnSpc>
              <a:spcBef>
                <a:spcPts val="597"/>
              </a:spcBef>
              <a:spcAft>
                <a:spcPts val="597"/>
              </a:spcAft>
            </a:pPr>
            <a:r>
              <a:rPr lang="zh-CN" altLang="en-US" sz="2000" b="1" dirty="0">
                <a:solidFill>
                  <a:srgbClr val="0033CC"/>
                </a:solidFill>
              </a:rPr>
              <a:t>核型模式图 </a:t>
            </a:r>
            <a:r>
              <a:rPr lang="en-US" altLang="zh-CN" sz="2000" b="1" dirty="0">
                <a:solidFill>
                  <a:srgbClr val="0033CC"/>
                </a:solidFill>
              </a:rPr>
              <a:t>(</a:t>
            </a:r>
            <a:r>
              <a:rPr lang="en-US" altLang="zh-CN" sz="2000" b="1" dirty="0" err="1">
                <a:solidFill>
                  <a:srgbClr val="0033CC"/>
                </a:solidFill>
              </a:rPr>
              <a:t>idiogram</a:t>
            </a:r>
            <a:r>
              <a:rPr lang="en-US" altLang="zh-CN" sz="2000" b="1" dirty="0">
                <a:solidFill>
                  <a:srgbClr val="0033CC"/>
                </a:solidFill>
              </a:rPr>
              <a:t>)</a:t>
            </a:r>
          </a:p>
          <a:p>
            <a:pPr lvl="1">
              <a:lnSpc>
                <a:spcPts val="2987"/>
              </a:lnSpc>
              <a:spcBef>
                <a:spcPts val="597"/>
              </a:spcBef>
              <a:spcAft>
                <a:spcPts val="597"/>
              </a:spcAft>
            </a:pPr>
            <a:r>
              <a:rPr lang="zh-CN" altLang="en-US" sz="1800" dirty="0"/>
              <a:t>一个染色体组全部染色体逐个按其特征绘制下来</a:t>
            </a:r>
            <a:r>
              <a:rPr lang="en-US" altLang="zh-CN" sz="1800" dirty="0"/>
              <a:t>, </a:t>
            </a:r>
            <a:r>
              <a:rPr lang="zh-CN" altLang="en-US" sz="1800" dirty="0"/>
              <a:t>再按长短、形态等特征排列起来的图象</a:t>
            </a:r>
          </a:p>
          <a:p>
            <a:pPr>
              <a:lnSpc>
                <a:spcPts val="2987"/>
              </a:lnSpc>
              <a:spcBef>
                <a:spcPts val="597"/>
              </a:spcBef>
              <a:spcAft>
                <a:spcPts val="597"/>
              </a:spcAft>
            </a:pPr>
            <a:r>
              <a:rPr lang="zh-CN" altLang="en-US" sz="2000" b="1" dirty="0">
                <a:solidFill>
                  <a:srgbClr val="0033CC"/>
                </a:solidFill>
              </a:rPr>
              <a:t>染色体显带技术</a:t>
            </a:r>
            <a:endParaRPr lang="en-US" altLang="zh-CN" sz="2000" b="1" dirty="0">
              <a:solidFill>
                <a:srgbClr val="0033CC"/>
              </a:solidFill>
            </a:endParaRPr>
          </a:p>
          <a:p>
            <a:pPr lvl="1">
              <a:lnSpc>
                <a:spcPts val="2987"/>
              </a:lnSpc>
              <a:spcBef>
                <a:spcPts val="597"/>
              </a:spcBef>
              <a:spcAft>
                <a:spcPts val="597"/>
              </a:spcAft>
            </a:pPr>
            <a:r>
              <a:rPr lang="zh-CN" altLang="en-US" sz="1800" dirty="0"/>
              <a:t>经物理、化学因素处理后，再用染料对染色体进行分化染色，使其呈现特定的深浅不同带纹（</a:t>
            </a:r>
            <a:r>
              <a:rPr lang="en-US" altLang="zh-CN" sz="1800" dirty="0"/>
              <a:t>band</a:t>
            </a:r>
            <a:r>
              <a:rPr lang="zh-CN" altLang="en-US" sz="1800" dirty="0"/>
              <a:t>）的方法</a:t>
            </a:r>
            <a:endParaRPr lang="en-US" altLang="zh-CN" sz="1800" dirty="0"/>
          </a:p>
          <a:p>
            <a:pPr lvl="1">
              <a:lnSpc>
                <a:spcPts val="2987"/>
              </a:lnSpc>
              <a:spcBef>
                <a:spcPts val="597"/>
              </a:spcBef>
              <a:spcAft>
                <a:spcPts val="597"/>
              </a:spcAft>
            </a:pPr>
            <a:r>
              <a:rPr lang="zh-CN" altLang="en-US" sz="1800" dirty="0"/>
              <a:t>一类是产生的染色带分布在整过染色体长度上如：</a:t>
            </a:r>
            <a:r>
              <a:rPr lang="en-US" altLang="zh-CN" sz="1800" dirty="0"/>
              <a:t>G</a:t>
            </a:r>
            <a:r>
              <a:rPr lang="zh-CN" altLang="en-US" sz="1800" dirty="0"/>
              <a:t>、</a:t>
            </a:r>
            <a:r>
              <a:rPr lang="en-US" altLang="zh-CN" sz="1800" dirty="0"/>
              <a:t>Q</a:t>
            </a:r>
            <a:r>
              <a:rPr lang="zh-CN" altLang="en-US" sz="1800" dirty="0"/>
              <a:t>和</a:t>
            </a:r>
            <a:r>
              <a:rPr lang="en-US" altLang="zh-CN" sz="1800" dirty="0"/>
              <a:t>R </a:t>
            </a:r>
            <a:r>
              <a:rPr lang="zh-CN" altLang="en-US" sz="1800" dirty="0"/>
              <a:t>带，</a:t>
            </a:r>
          </a:p>
          <a:p>
            <a:pPr lvl="1">
              <a:lnSpc>
                <a:spcPts val="2987"/>
              </a:lnSpc>
              <a:spcBef>
                <a:spcPts val="597"/>
              </a:spcBef>
              <a:spcAft>
                <a:spcPts val="597"/>
              </a:spcAft>
            </a:pPr>
            <a:r>
              <a:rPr lang="zh-CN" altLang="en-US" sz="1800" dirty="0"/>
              <a:t>一类是局部性显带，它只能使少数特定区域显带，如</a:t>
            </a:r>
            <a:r>
              <a:rPr lang="en-US" altLang="zh-CN" sz="1800" dirty="0"/>
              <a:t>C</a:t>
            </a:r>
            <a:r>
              <a:rPr lang="zh-CN" altLang="en-US" sz="1800" dirty="0"/>
              <a:t>、</a:t>
            </a:r>
            <a:r>
              <a:rPr lang="en-US" altLang="zh-CN" sz="1800" dirty="0"/>
              <a:t>T</a:t>
            </a:r>
            <a:r>
              <a:rPr lang="zh-CN" altLang="en-US" sz="1800" dirty="0"/>
              <a:t>和</a:t>
            </a:r>
            <a:r>
              <a:rPr lang="en-US" altLang="zh-CN" sz="1800" dirty="0"/>
              <a:t>N </a:t>
            </a:r>
            <a:r>
              <a:rPr lang="zh-CN" altLang="en-US" sz="1800" dirty="0"/>
              <a:t>带</a:t>
            </a:r>
          </a:p>
          <a:p>
            <a:pPr>
              <a:lnSpc>
                <a:spcPts val="2987"/>
              </a:lnSpc>
              <a:spcBef>
                <a:spcPts val="597"/>
              </a:spcBef>
              <a:spcAft>
                <a:spcPts val="597"/>
              </a:spcAft>
            </a:pPr>
            <a:endParaRPr lang="zh-CN" altLang="en-US" sz="2000" dirty="0"/>
          </a:p>
        </p:txBody>
      </p:sp>
    </p:spTree>
    <p:extLst>
      <p:ext uri="{BB962C8B-B14F-4D97-AF65-F5344CB8AC3E}">
        <p14:creationId xmlns:p14="http://schemas.microsoft.com/office/powerpoint/2010/main" val="221481812"/>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65BCC1B4-C7B8-4738-B457-3D1CF26F165F}"/>
              </a:ext>
            </a:extLst>
          </p:cNvPr>
          <p:cNvSpPr>
            <a:spLocks noGrp="1"/>
          </p:cNvSpPr>
          <p:nvPr>
            <p:ph type="title"/>
          </p:nvPr>
        </p:nvSpPr>
        <p:spPr/>
        <p:txBody>
          <a:bodyPr/>
          <a:lstStyle/>
          <a:p>
            <a:pPr algn="l"/>
            <a:r>
              <a:rPr lang="zh-CN" altLang="en-US" dirty="0"/>
              <a:t>四、特殊染色体</a:t>
            </a:r>
            <a:r>
              <a:rPr lang="en-US" altLang="zh-CN" dirty="0"/>
              <a:t>——</a:t>
            </a:r>
            <a:r>
              <a:rPr lang="zh-CN" altLang="en-US" dirty="0">
                <a:solidFill>
                  <a:srgbClr val="0033CC"/>
                </a:solidFill>
              </a:rPr>
              <a:t>多线染色体</a:t>
            </a:r>
          </a:p>
        </p:txBody>
      </p:sp>
      <p:sp>
        <p:nvSpPr>
          <p:cNvPr id="101379" name="内容占位符 2">
            <a:extLst>
              <a:ext uri="{FF2B5EF4-FFF2-40B4-BE49-F238E27FC236}">
                <a16:creationId xmlns:a16="http://schemas.microsoft.com/office/drawing/2014/main" id="{5BFC68ED-B945-4D1A-808B-7FAE291B2038}"/>
              </a:ext>
            </a:extLst>
          </p:cNvPr>
          <p:cNvSpPr>
            <a:spLocks noGrp="1"/>
          </p:cNvSpPr>
          <p:nvPr>
            <p:ph idx="1"/>
          </p:nvPr>
        </p:nvSpPr>
        <p:spPr>
          <a:xfrm>
            <a:off x="824366" y="1052950"/>
            <a:ext cx="11062834" cy="5435604"/>
          </a:xfrm>
        </p:spPr>
        <p:txBody>
          <a:bodyPr>
            <a:normAutofit/>
          </a:bodyPr>
          <a:lstStyle/>
          <a:p>
            <a:pPr>
              <a:lnSpc>
                <a:spcPct val="150000"/>
              </a:lnSpc>
              <a:spcBef>
                <a:spcPts val="0"/>
              </a:spcBef>
            </a:pPr>
            <a:r>
              <a:rPr lang="zh-CN" altLang="en-US" sz="2000" dirty="0"/>
              <a:t>存在于双翅目昆虫的幼虫组织细胞内</a:t>
            </a:r>
            <a:endParaRPr lang="en-US" altLang="zh-CN" sz="2000" dirty="0"/>
          </a:p>
          <a:p>
            <a:pPr>
              <a:lnSpc>
                <a:spcPct val="150000"/>
              </a:lnSpc>
              <a:spcBef>
                <a:spcPts val="0"/>
              </a:spcBef>
            </a:pPr>
            <a:r>
              <a:rPr lang="zh-CN" altLang="en-US" sz="2000" dirty="0"/>
              <a:t>来源于</a:t>
            </a:r>
            <a:r>
              <a:rPr lang="zh-CN" altLang="en-US" sz="2000" b="1" dirty="0">
                <a:solidFill>
                  <a:srgbClr val="0033CC"/>
                </a:solidFill>
              </a:rPr>
              <a:t>核内有丝分裂</a:t>
            </a:r>
            <a:endParaRPr lang="en-US" altLang="zh-CN" sz="2000" b="1" dirty="0">
              <a:solidFill>
                <a:srgbClr val="0033CC"/>
              </a:solidFill>
            </a:endParaRPr>
          </a:p>
          <a:p>
            <a:pPr>
              <a:lnSpc>
                <a:spcPct val="150000"/>
              </a:lnSpc>
              <a:spcBef>
                <a:spcPts val="0"/>
              </a:spcBef>
            </a:pPr>
            <a:r>
              <a:rPr lang="zh-CN" altLang="en-US" sz="2000" dirty="0"/>
              <a:t>多线化的细胞处于</a:t>
            </a:r>
            <a:r>
              <a:rPr lang="zh-CN" altLang="en-US" sz="2000" b="1" dirty="0">
                <a:solidFill>
                  <a:srgbClr val="0033CC"/>
                </a:solidFill>
              </a:rPr>
              <a:t>永久间期</a:t>
            </a:r>
            <a:endParaRPr lang="en-US" altLang="zh-CN" sz="2000" b="1" dirty="0">
              <a:solidFill>
                <a:srgbClr val="0033CC"/>
              </a:solidFill>
            </a:endParaRPr>
          </a:p>
          <a:p>
            <a:pPr>
              <a:lnSpc>
                <a:spcPct val="150000"/>
              </a:lnSpc>
              <a:spcBef>
                <a:spcPts val="0"/>
              </a:spcBef>
            </a:pPr>
            <a:r>
              <a:rPr lang="zh-CN" altLang="en-US" sz="2000" dirty="0"/>
              <a:t>多线染色体的带和间带都含有基因</a:t>
            </a:r>
          </a:p>
          <a:p>
            <a:pPr>
              <a:lnSpc>
                <a:spcPct val="150000"/>
              </a:lnSpc>
              <a:spcBef>
                <a:spcPts val="0"/>
              </a:spcBef>
            </a:pPr>
            <a:endParaRPr lang="en-US" altLang="zh-CN" sz="2000" dirty="0"/>
          </a:p>
        </p:txBody>
      </p:sp>
      <p:pic>
        <p:nvPicPr>
          <p:cNvPr id="5" name="图片 4" descr="9-28">
            <a:extLst>
              <a:ext uri="{FF2B5EF4-FFF2-40B4-BE49-F238E27FC236}">
                <a16:creationId xmlns:a16="http://schemas.microsoft.com/office/drawing/2014/main" id="{90384292-F8A9-4CE3-80C3-1B10B4B9CED9}"/>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301330" y="3026105"/>
            <a:ext cx="3433424" cy="2943665"/>
          </a:xfrm>
          <a:prstGeom prst="rect">
            <a:avLst/>
          </a:prstGeom>
        </p:spPr>
      </p:pic>
      <p:sp>
        <p:nvSpPr>
          <p:cNvPr id="6" name="矩形 5">
            <a:extLst>
              <a:ext uri="{FF2B5EF4-FFF2-40B4-BE49-F238E27FC236}">
                <a16:creationId xmlns:a16="http://schemas.microsoft.com/office/drawing/2014/main" id="{7F19A53A-B991-4647-93D1-813A6BE28235}"/>
              </a:ext>
            </a:extLst>
          </p:cNvPr>
          <p:cNvSpPr/>
          <p:nvPr/>
        </p:nvSpPr>
        <p:spPr>
          <a:xfrm>
            <a:off x="824366" y="5915983"/>
            <a:ext cx="4387353"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9-28 </a:t>
            </a:r>
            <a:r>
              <a:rPr lang="zh-CN" altLang="en-US" sz="1600" b="1" dirty="0">
                <a:solidFill>
                  <a:srgbClr val="0033CC"/>
                </a:solidFill>
                <a:latin typeface="Arial" panose="020B0604020202020204" pitchFamily="34" charset="0"/>
                <a:ea typeface="微软雅黑" panose="020B0503020204020204" pitchFamily="34" charset="-122"/>
              </a:rPr>
              <a:t>果蝇唾腺细胞全套多线染色体</a:t>
            </a:r>
          </a:p>
          <a:p>
            <a:pPr algn="ctr">
              <a:lnSpc>
                <a:spcPts val="2400"/>
              </a:lnSpc>
            </a:pPr>
            <a:r>
              <a:rPr lang="zh-CN" altLang="en-US" sz="1400" dirty="0">
                <a:latin typeface="Arial" panose="020B0604020202020204" pitchFamily="34" charset="0"/>
                <a:ea typeface="微软雅黑" panose="020B0503020204020204" pitchFamily="34" charset="-122"/>
              </a:rPr>
              <a:t>图中红色信号表示异染色质蛋白</a:t>
            </a:r>
            <a:r>
              <a:rPr lang="en-US" altLang="zh-CN" sz="1400" dirty="0">
                <a:latin typeface="Arial" panose="020B0604020202020204" pitchFamily="34" charset="0"/>
                <a:ea typeface="微软雅黑" panose="020B0503020204020204" pitchFamily="34" charset="-122"/>
              </a:rPr>
              <a:t>HP1 </a:t>
            </a:r>
            <a:r>
              <a:rPr lang="zh-CN" altLang="en-US" sz="1400" dirty="0">
                <a:latin typeface="Arial" panose="020B0604020202020204" pitchFamily="34" charset="0"/>
                <a:ea typeface="微软雅黑" panose="020B0503020204020204" pitchFamily="34" charset="-122"/>
              </a:rPr>
              <a:t>在多线染色体上的分布，绿色是</a:t>
            </a:r>
            <a:r>
              <a:rPr lang="en-US" altLang="zh-CN" sz="1400" dirty="0">
                <a:latin typeface="Arial" panose="020B0604020202020204" pitchFamily="34" charset="0"/>
                <a:ea typeface="微软雅黑" panose="020B0503020204020204" pitchFamily="34" charset="-122"/>
              </a:rPr>
              <a:t>dCAF-1-p180 </a:t>
            </a:r>
            <a:r>
              <a:rPr lang="zh-CN" altLang="en-US" sz="1400" dirty="0">
                <a:latin typeface="Arial" panose="020B0604020202020204" pitchFamily="34" charset="0"/>
                <a:ea typeface="微软雅黑" panose="020B0503020204020204" pitchFamily="34" charset="-122"/>
              </a:rPr>
              <a:t>蛋白的分布</a:t>
            </a:r>
          </a:p>
        </p:txBody>
      </p:sp>
      <p:pic>
        <p:nvPicPr>
          <p:cNvPr id="7" name="图片 2">
            <a:extLst>
              <a:ext uri="{FF2B5EF4-FFF2-40B4-BE49-F238E27FC236}">
                <a16:creationId xmlns:a16="http://schemas.microsoft.com/office/drawing/2014/main" id="{34FCE9D8-80C8-437F-B47A-9ADA81A46AC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89800" y="4098308"/>
            <a:ext cx="4725431"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3">
            <a:extLst>
              <a:ext uri="{FF2B5EF4-FFF2-40B4-BE49-F238E27FC236}">
                <a16:creationId xmlns:a16="http://schemas.microsoft.com/office/drawing/2014/main" id="{C4B20026-36F9-4775-BB44-C29F647F64FE}"/>
              </a:ext>
            </a:extLst>
          </p:cNvPr>
          <p:cNvSpPr>
            <a:spLocks noChangeArrowheads="1"/>
          </p:cNvSpPr>
          <p:nvPr/>
        </p:nvSpPr>
        <p:spPr bwMode="auto">
          <a:xfrm>
            <a:off x="6980283" y="6618308"/>
            <a:ext cx="5287153" cy="26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096" dirty="0">
                <a:ea typeface="宋体" panose="02010600030101010101" pitchFamily="2" charset="-122"/>
                <a:cs typeface="Arial" panose="020B0604020202020204" pitchFamily="34" charset="0"/>
              </a:rPr>
              <a:t>http://zlgc.seu.edu.cn/jpkc/2010jpkc/jykc2/content/jxzy/page1-2-12.htm</a:t>
            </a:r>
            <a:endParaRPr lang="zh-CN" altLang="en-US" sz="1096" dirty="0">
              <a:ea typeface="宋体" panose="02010600030101010101" pitchFamily="2" charset="-122"/>
              <a:cs typeface="Arial" panose="020B0604020202020204" pitchFamily="34" charset="0"/>
            </a:endParaRPr>
          </a:p>
        </p:txBody>
      </p:sp>
      <p:pic>
        <p:nvPicPr>
          <p:cNvPr id="9" name="图片 1">
            <a:extLst>
              <a:ext uri="{FF2B5EF4-FFF2-40B4-BE49-F238E27FC236}">
                <a16:creationId xmlns:a16="http://schemas.microsoft.com/office/drawing/2014/main" id="{12B3477D-54EF-43C2-900E-85308EF76196}"/>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387005" y="57339"/>
            <a:ext cx="333102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913725"/>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1C97E685-6253-41C4-95FF-47ADBA619509}"/>
              </a:ext>
            </a:extLst>
          </p:cNvPr>
          <p:cNvSpPr>
            <a:spLocks noGrp="1"/>
          </p:cNvSpPr>
          <p:nvPr>
            <p:ph type="title"/>
          </p:nvPr>
        </p:nvSpPr>
        <p:spPr/>
        <p:txBody>
          <a:bodyPr/>
          <a:lstStyle/>
          <a:p>
            <a:pPr algn="l"/>
            <a:r>
              <a:rPr lang="zh-CN" altLang="en-US" dirty="0"/>
              <a:t>四、特殊染色体</a:t>
            </a:r>
            <a:r>
              <a:rPr lang="en-US" altLang="zh-CN" dirty="0"/>
              <a:t>——</a:t>
            </a:r>
            <a:r>
              <a:rPr lang="zh-CN" altLang="en-US" dirty="0">
                <a:solidFill>
                  <a:srgbClr val="0033CC"/>
                </a:solidFill>
              </a:rPr>
              <a:t>灯刷染色体</a:t>
            </a:r>
          </a:p>
        </p:txBody>
      </p:sp>
      <p:sp>
        <p:nvSpPr>
          <p:cNvPr id="105475" name="内容占位符 2">
            <a:extLst>
              <a:ext uri="{FF2B5EF4-FFF2-40B4-BE49-F238E27FC236}">
                <a16:creationId xmlns:a16="http://schemas.microsoft.com/office/drawing/2014/main" id="{9AA09FB4-85AA-464A-B016-6C1BDFE3B859}"/>
              </a:ext>
            </a:extLst>
          </p:cNvPr>
          <p:cNvSpPr>
            <a:spLocks noGrp="1"/>
          </p:cNvSpPr>
          <p:nvPr>
            <p:ph idx="1"/>
          </p:nvPr>
        </p:nvSpPr>
        <p:spPr>
          <a:xfrm>
            <a:off x="824366" y="1052950"/>
            <a:ext cx="6389034" cy="5435604"/>
          </a:xfrm>
        </p:spPr>
        <p:txBody>
          <a:bodyPr>
            <a:normAutofit/>
          </a:bodyPr>
          <a:lstStyle/>
          <a:p>
            <a:pPr>
              <a:lnSpc>
                <a:spcPct val="150000"/>
              </a:lnSpc>
              <a:spcBef>
                <a:spcPts val="0"/>
              </a:spcBef>
            </a:pPr>
            <a:r>
              <a:rPr lang="zh-CN" altLang="en-US" sz="2000" dirty="0"/>
              <a:t>普遍存在于动物卵母细胞中，其中两栖类卵母细胞的灯刷染色体最典型</a:t>
            </a:r>
            <a:endParaRPr lang="en-US" altLang="zh-CN" sz="2000" dirty="0"/>
          </a:p>
          <a:p>
            <a:pPr>
              <a:lnSpc>
                <a:spcPct val="150000"/>
              </a:lnSpc>
              <a:spcBef>
                <a:spcPts val="0"/>
              </a:spcBef>
            </a:pPr>
            <a:r>
              <a:rPr lang="zh-CN" altLang="en-US" sz="2000" dirty="0"/>
              <a:t>卵母细胞进行</a:t>
            </a:r>
            <a:r>
              <a:rPr lang="zh-CN" altLang="en-US" sz="2000" b="1" dirty="0">
                <a:solidFill>
                  <a:srgbClr val="0033CC"/>
                </a:solidFill>
              </a:rPr>
              <a:t>减数分裂第一次分裂</a:t>
            </a:r>
            <a:r>
              <a:rPr lang="zh-CN" altLang="en-US" sz="2000" dirty="0"/>
              <a:t>时停留在</a:t>
            </a:r>
            <a:r>
              <a:rPr lang="zh-CN" altLang="en-US" sz="2000" b="1" dirty="0">
                <a:solidFill>
                  <a:srgbClr val="0033CC"/>
                </a:solidFill>
              </a:rPr>
              <a:t>双线期的染色体；</a:t>
            </a:r>
            <a:r>
              <a:rPr lang="zh-CN" altLang="en-US" sz="2000" dirty="0"/>
              <a:t>与卵子发生过程中营养物储备密切相关</a:t>
            </a:r>
            <a:endParaRPr lang="en-US" altLang="zh-CN" sz="2000" dirty="0"/>
          </a:p>
          <a:p>
            <a:pPr>
              <a:lnSpc>
                <a:spcPct val="150000"/>
              </a:lnSpc>
              <a:spcBef>
                <a:spcPts val="0"/>
              </a:spcBef>
            </a:pPr>
            <a:r>
              <a:rPr lang="zh-CN" altLang="en-US" sz="2000" dirty="0"/>
              <a:t>大部分</a:t>
            </a:r>
            <a:r>
              <a:rPr lang="en-US" altLang="zh-CN" sz="2000" dirty="0"/>
              <a:t>DNA </a:t>
            </a:r>
            <a:r>
              <a:rPr lang="zh-CN" altLang="en-US" sz="2000" dirty="0"/>
              <a:t>以染色粒形式存在，没有转录活性</a:t>
            </a:r>
            <a:endParaRPr lang="en-US" altLang="zh-CN" sz="2000" dirty="0"/>
          </a:p>
          <a:p>
            <a:pPr>
              <a:lnSpc>
                <a:spcPct val="150000"/>
              </a:lnSpc>
              <a:spcBef>
                <a:spcPts val="0"/>
              </a:spcBef>
            </a:pPr>
            <a:r>
              <a:rPr lang="zh-CN" altLang="en-US" sz="2000" b="1" dirty="0">
                <a:solidFill>
                  <a:srgbClr val="0033CC"/>
                </a:solidFill>
              </a:rPr>
              <a:t>侧环是</a:t>
            </a:r>
            <a:r>
              <a:rPr lang="en-US" altLang="zh-CN" sz="2000" b="1" dirty="0">
                <a:solidFill>
                  <a:srgbClr val="0033CC"/>
                </a:solidFill>
              </a:rPr>
              <a:t>RNA </a:t>
            </a:r>
            <a:r>
              <a:rPr lang="zh-CN" altLang="en-US" sz="2000" b="1" dirty="0">
                <a:solidFill>
                  <a:srgbClr val="0033CC"/>
                </a:solidFill>
              </a:rPr>
              <a:t>活跃转录区域；合成的主要为前体</a:t>
            </a:r>
            <a:r>
              <a:rPr lang="en-US" altLang="zh-CN" sz="2000" b="1" dirty="0">
                <a:solidFill>
                  <a:srgbClr val="0033CC"/>
                </a:solidFill>
              </a:rPr>
              <a:t>mRNA</a:t>
            </a:r>
            <a:endParaRPr lang="zh-CN" altLang="en-US" sz="2000" b="1" dirty="0">
              <a:solidFill>
                <a:srgbClr val="0033CC"/>
              </a:solidFill>
            </a:endParaRPr>
          </a:p>
          <a:p>
            <a:pPr>
              <a:lnSpc>
                <a:spcPct val="150000"/>
              </a:lnSpc>
              <a:spcBef>
                <a:spcPts val="0"/>
              </a:spcBef>
            </a:pPr>
            <a:endParaRPr lang="zh-CN" altLang="en-US" sz="2000" dirty="0"/>
          </a:p>
        </p:txBody>
      </p:sp>
      <p:pic>
        <p:nvPicPr>
          <p:cNvPr id="105476" name="Picture 2" descr="figure 4-54">
            <a:extLst>
              <a:ext uri="{FF2B5EF4-FFF2-40B4-BE49-F238E27FC236}">
                <a16:creationId xmlns:a16="http://schemas.microsoft.com/office/drawing/2014/main" id="{FBC8A86A-DC79-406F-97BF-7AE7D1AEC2D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64550" y="4051679"/>
            <a:ext cx="4421206"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77" name="Text Box 3">
            <a:extLst>
              <a:ext uri="{FF2B5EF4-FFF2-40B4-BE49-F238E27FC236}">
                <a16:creationId xmlns:a16="http://schemas.microsoft.com/office/drawing/2014/main" id="{046C1ACE-62B7-4E0A-A61E-6D5417505787}"/>
              </a:ext>
            </a:extLst>
          </p:cNvPr>
          <p:cNvSpPr txBox="1">
            <a:spLocks noChangeArrowheads="1"/>
          </p:cNvSpPr>
          <p:nvPr/>
        </p:nvSpPr>
        <p:spPr bwMode="auto">
          <a:xfrm>
            <a:off x="824366" y="6585028"/>
            <a:ext cx="4837436" cy="26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096" dirty="0">
                <a:ea typeface="宋体" panose="02010600030101010101" pitchFamily="2" charset="-122"/>
              </a:rPr>
              <a:t>Figure 4-54 </a:t>
            </a:r>
            <a:r>
              <a:rPr lang="en-US" altLang="zh-CN" sz="1096" i="1" dirty="0">
                <a:ea typeface="宋体" panose="02010600030101010101" pitchFamily="2" charset="-122"/>
              </a:rPr>
              <a:t> Molecular Biology of the Cell</a:t>
            </a:r>
            <a:r>
              <a:rPr lang="en-US" altLang="zh-CN" sz="1096" dirty="0">
                <a:ea typeface="宋体" panose="02010600030101010101" pitchFamily="2" charset="-122"/>
              </a:rPr>
              <a:t> (© Garland Science 2008)</a:t>
            </a:r>
          </a:p>
        </p:txBody>
      </p:sp>
      <p:pic>
        <p:nvPicPr>
          <p:cNvPr id="6" name="Picture 4" descr="figure 4-55">
            <a:extLst>
              <a:ext uri="{FF2B5EF4-FFF2-40B4-BE49-F238E27FC236}">
                <a16:creationId xmlns:a16="http://schemas.microsoft.com/office/drawing/2014/main" id="{429026F4-B520-4859-AFAC-F6E5578A14A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13400" y="923196"/>
            <a:ext cx="4958241" cy="55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a:extLst>
              <a:ext uri="{FF2B5EF4-FFF2-40B4-BE49-F238E27FC236}">
                <a16:creationId xmlns:a16="http://schemas.microsoft.com/office/drawing/2014/main" id="{4AFC3828-9AC1-4EC6-BAD5-D0290C450B36}"/>
              </a:ext>
            </a:extLst>
          </p:cNvPr>
          <p:cNvSpPr txBox="1">
            <a:spLocks noChangeArrowheads="1"/>
          </p:cNvSpPr>
          <p:nvPr/>
        </p:nvSpPr>
        <p:spPr bwMode="auto">
          <a:xfrm>
            <a:off x="7678536" y="6548818"/>
            <a:ext cx="4513466" cy="26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096" dirty="0">
                <a:ea typeface="宋体" panose="02010600030101010101" pitchFamily="2" charset="-122"/>
              </a:rPr>
              <a:t>Figure 4-55 </a:t>
            </a:r>
            <a:r>
              <a:rPr lang="en-US" altLang="zh-CN" sz="1096" i="1" dirty="0">
                <a:ea typeface="宋体" panose="02010600030101010101" pitchFamily="2" charset="-122"/>
              </a:rPr>
              <a:t> Molecular Biology of the Cell</a:t>
            </a:r>
            <a:r>
              <a:rPr lang="en-US" altLang="zh-CN" sz="1096" dirty="0">
                <a:ea typeface="宋体" panose="02010600030101010101" pitchFamily="2" charset="-122"/>
              </a:rPr>
              <a:t> (© Garland Science 2008)</a:t>
            </a:r>
          </a:p>
        </p:txBody>
      </p:sp>
    </p:spTree>
    <p:extLst>
      <p:ext uri="{BB962C8B-B14F-4D97-AF65-F5344CB8AC3E}">
        <p14:creationId xmlns:p14="http://schemas.microsoft.com/office/powerpoint/2010/main" val="1214624286"/>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第五节</a:t>
            </a:r>
          </a:p>
        </p:txBody>
      </p:sp>
      <p:sp>
        <p:nvSpPr>
          <p:cNvPr id="5" name="TextBox 23"/>
          <p:cNvSpPr txBox="1"/>
          <p:nvPr/>
        </p:nvSpPr>
        <p:spPr>
          <a:xfrm>
            <a:off x="5121256" y="2436284"/>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核仁的结构</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3215337"/>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核仁的功能</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 name="TextBox 25"/>
          <p:cNvSpPr txBox="1"/>
          <p:nvPr/>
        </p:nvSpPr>
        <p:spPr>
          <a:xfrm>
            <a:off x="5121256" y="3994390"/>
            <a:ext cx="278153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核仁的动态周期变化</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核仁与核体</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986167"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核体</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60198388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C127A5DC-B110-4602-9E7D-8AAAD98E0D78}"/>
              </a:ext>
            </a:extLst>
          </p:cNvPr>
          <p:cNvSpPr>
            <a:spLocks noGrp="1"/>
          </p:cNvSpPr>
          <p:nvPr>
            <p:ph type="title"/>
          </p:nvPr>
        </p:nvSpPr>
        <p:spPr/>
        <p:txBody>
          <a:bodyPr/>
          <a:lstStyle/>
          <a:p>
            <a:r>
              <a:rPr lang="zh-CN" altLang="en-US" dirty="0"/>
              <a:t>核仁（</a:t>
            </a:r>
            <a:r>
              <a:rPr lang="en-US" altLang="zh-CN" dirty="0"/>
              <a:t>nucleolus</a:t>
            </a:r>
            <a:r>
              <a:rPr lang="zh-CN" altLang="en-US" dirty="0"/>
              <a:t>）</a:t>
            </a:r>
            <a:endParaRPr lang="en-US" altLang="zh-CN" dirty="0"/>
          </a:p>
        </p:txBody>
      </p:sp>
      <p:sp>
        <p:nvSpPr>
          <p:cNvPr id="2" name="内容占位符 1">
            <a:extLst>
              <a:ext uri="{FF2B5EF4-FFF2-40B4-BE49-F238E27FC236}">
                <a16:creationId xmlns:a16="http://schemas.microsoft.com/office/drawing/2014/main" id="{9C1E9DE9-618B-45BA-B6C3-A9DB51E994B5}"/>
              </a:ext>
            </a:extLst>
          </p:cNvPr>
          <p:cNvSpPr>
            <a:spLocks noGrp="1"/>
          </p:cNvSpPr>
          <p:nvPr>
            <p:ph idx="1"/>
          </p:nvPr>
        </p:nvSpPr>
        <p:spPr>
          <a:xfrm>
            <a:off x="824366" y="1219200"/>
            <a:ext cx="5110921" cy="5435604"/>
          </a:xfrm>
        </p:spPr>
        <p:txBody>
          <a:bodyPr>
            <a:normAutofit/>
          </a:bodyPr>
          <a:lstStyle/>
          <a:p>
            <a:pPr>
              <a:lnSpc>
                <a:spcPct val="150000"/>
              </a:lnSpc>
              <a:spcAft>
                <a:spcPts val="600"/>
              </a:spcAft>
            </a:pPr>
            <a:r>
              <a:rPr lang="zh-CN" altLang="en-US" sz="2000" dirty="0"/>
              <a:t>真核细胞间期核中最显著的结构</a:t>
            </a:r>
            <a:endParaRPr lang="en-US" altLang="zh-CN" sz="2000" dirty="0"/>
          </a:p>
          <a:p>
            <a:pPr>
              <a:lnSpc>
                <a:spcPct val="150000"/>
              </a:lnSpc>
              <a:spcAft>
                <a:spcPts val="600"/>
              </a:spcAft>
            </a:pPr>
            <a:r>
              <a:rPr lang="zh-CN" altLang="en-US" sz="2000" dirty="0"/>
              <a:t>核仁的大小、形状和数目随生物的种类、细胞类型和细胞代谢状态不同而变化</a:t>
            </a:r>
            <a:endParaRPr lang="en-US" altLang="zh-CN" sz="2000" dirty="0"/>
          </a:p>
          <a:p>
            <a:pPr>
              <a:lnSpc>
                <a:spcPct val="150000"/>
              </a:lnSpc>
              <a:spcAft>
                <a:spcPts val="600"/>
              </a:spcAft>
            </a:pPr>
            <a:r>
              <a:rPr lang="zh-CN" altLang="en-US" sz="2000" dirty="0"/>
              <a:t>核仁是</a:t>
            </a:r>
            <a:r>
              <a:rPr lang="en-US" altLang="zh-CN" sz="2000" dirty="0"/>
              <a:t>rRNA </a:t>
            </a:r>
            <a:r>
              <a:rPr lang="zh-CN" altLang="en-US" sz="2000" dirty="0"/>
              <a:t>合成、加工和核糖体亚单位的组装场所</a:t>
            </a:r>
          </a:p>
        </p:txBody>
      </p:sp>
      <p:pic>
        <p:nvPicPr>
          <p:cNvPr id="109571" name="Picture 3" descr="核仁分布">
            <a:extLst>
              <a:ext uri="{FF2B5EF4-FFF2-40B4-BE49-F238E27FC236}">
                <a16:creationId xmlns:a16="http://schemas.microsoft.com/office/drawing/2014/main" id="{D2DA64F2-BD15-4874-B267-4E683318461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36952" y="1449000"/>
            <a:ext cx="5371006"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AE7D591C-23D9-4A67-B61F-CE15D1B9412C}"/>
              </a:ext>
            </a:extLst>
          </p:cNvPr>
          <p:cNvSpPr txBox="1">
            <a:spLocks noChangeArrowheads="1"/>
          </p:cNvSpPr>
          <p:nvPr/>
        </p:nvSpPr>
        <p:spPr bwMode="auto">
          <a:xfrm>
            <a:off x="7477277" y="5806160"/>
            <a:ext cx="3890357" cy="84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7500"/>
          </a:bodyPr>
          <a:lstStyle>
            <a:lvl1pPr algn="ctr" rtl="0" eaLnBrk="0" fontAlgn="base" hangingPunct="0">
              <a:spcBef>
                <a:spcPct val="0"/>
              </a:spcBef>
              <a:spcAft>
                <a:spcPct val="0"/>
              </a:spcAft>
              <a:defRPr sz="3600" b="1" kern="1200">
                <a:solidFill>
                  <a:schemeClr val="bg1"/>
                </a:solidFill>
                <a:latin typeface="Arial" pitchFamily="34" charset="0"/>
                <a:ea typeface="黑体" pitchFamily="49" charset="-122"/>
                <a:cs typeface="+mj-cs"/>
              </a:defRPr>
            </a:lvl1pPr>
            <a:lvl2pPr algn="ctr" rtl="0" eaLnBrk="0" fontAlgn="base" hangingPunct="0">
              <a:spcBef>
                <a:spcPct val="0"/>
              </a:spcBef>
              <a:spcAft>
                <a:spcPct val="0"/>
              </a:spcAft>
              <a:defRPr sz="3600" b="1">
                <a:solidFill>
                  <a:schemeClr val="bg1"/>
                </a:solidFill>
                <a:latin typeface="Arial" charset="0"/>
                <a:ea typeface="黑体" pitchFamily="49" charset="-122"/>
              </a:defRPr>
            </a:lvl2pPr>
            <a:lvl3pPr algn="ctr" rtl="0" eaLnBrk="0" fontAlgn="base" hangingPunct="0">
              <a:spcBef>
                <a:spcPct val="0"/>
              </a:spcBef>
              <a:spcAft>
                <a:spcPct val="0"/>
              </a:spcAft>
              <a:defRPr sz="3600" b="1">
                <a:solidFill>
                  <a:schemeClr val="bg1"/>
                </a:solidFill>
                <a:latin typeface="Arial" charset="0"/>
                <a:ea typeface="黑体" pitchFamily="49" charset="-122"/>
              </a:defRPr>
            </a:lvl3pPr>
            <a:lvl4pPr algn="ctr" rtl="0" eaLnBrk="0" fontAlgn="base" hangingPunct="0">
              <a:spcBef>
                <a:spcPct val="0"/>
              </a:spcBef>
              <a:spcAft>
                <a:spcPct val="0"/>
              </a:spcAft>
              <a:defRPr sz="3600" b="1">
                <a:solidFill>
                  <a:schemeClr val="bg1"/>
                </a:solidFill>
                <a:latin typeface="Arial" charset="0"/>
                <a:ea typeface="黑体" pitchFamily="49" charset="-122"/>
              </a:defRPr>
            </a:lvl4pPr>
            <a:lvl5pPr algn="ctr" rtl="0" eaLnBrk="0" fontAlgn="base" hangingPunct="0">
              <a:spcBef>
                <a:spcPct val="0"/>
              </a:spcBef>
              <a:spcAft>
                <a:spcPct val="0"/>
              </a:spcAft>
              <a:defRPr sz="3600" b="1">
                <a:solidFill>
                  <a:schemeClr val="bg1"/>
                </a:solidFill>
                <a:latin typeface="Arial" charset="0"/>
                <a:ea typeface="黑体" pitchFamily="49" charset="-122"/>
              </a:defRPr>
            </a:lvl5pPr>
            <a:lvl6pPr marL="457200" algn="ctr" rtl="0" eaLnBrk="1" fontAlgn="base" hangingPunct="1">
              <a:spcBef>
                <a:spcPct val="0"/>
              </a:spcBef>
              <a:spcAft>
                <a:spcPct val="0"/>
              </a:spcAft>
              <a:defRPr sz="3600" b="1">
                <a:solidFill>
                  <a:schemeClr val="tx1"/>
                </a:solidFill>
                <a:latin typeface="Arial" charset="0"/>
                <a:ea typeface="黑体" pitchFamily="49" charset="-122"/>
              </a:defRPr>
            </a:lvl6pPr>
            <a:lvl7pPr marL="914400" algn="ctr" rtl="0" eaLnBrk="1" fontAlgn="base" hangingPunct="1">
              <a:spcBef>
                <a:spcPct val="0"/>
              </a:spcBef>
              <a:spcAft>
                <a:spcPct val="0"/>
              </a:spcAft>
              <a:defRPr sz="3600" b="1">
                <a:solidFill>
                  <a:schemeClr val="tx1"/>
                </a:solidFill>
                <a:latin typeface="Arial" charset="0"/>
                <a:ea typeface="黑体" pitchFamily="49" charset="-122"/>
              </a:defRPr>
            </a:lvl7pPr>
            <a:lvl8pPr marL="1371600" algn="ctr" rtl="0" eaLnBrk="1" fontAlgn="base" hangingPunct="1">
              <a:spcBef>
                <a:spcPct val="0"/>
              </a:spcBef>
              <a:spcAft>
                <a:spcPct val="0"/>
              </a:spcAft>
              <a:defRPr sz="3600" b="1">
                <a:solidFill>
                  <a:schemeClr val="tx1"/>
                </a:solidFill>
                <a:latin typeface="Arial" charset="0"/>
                <a:ea typeface="黑体" pitchFamily="49" charset="-122"/>
              </a:defRPr>
            </a:lvl8pPr>
            <a:lvl9pPr marL="1828800" algn="ctr" rtl="0" eaLnBrk="1" fontAlgn="base" hangingPunct="1">
              <a:spcBef>
                <a:spcPct val="0"/>
              </a:spcBef>
              <a:spcAft>
                <a:spcPct val="0"/>
              </a:spcAft>
              <a:defRPr sz="3600" b="1">
                <a:solidFill>
                  <a:schemeClr val="tx1"/>
                </a:solidFill>
                <a:latin typeface="Arial" charset="0"/>
                <a:ea typeface="黑体" pitchFamily="49" charset="-122"/>
              </a:defRPr>
            </a:lvl9pPr>
          </a:lstStyle>
          <a:p>
            <a:pPr>
              <a:defRPr/>
            </a:pPr>
            <a:r>
              <a:rPr lang="en-US" altLang="zh-CN" sz="1600" dirty="0">
                <a:solidFill>
                  <a:schemeClr val="tx1"/>
                </a:solidFill>
              </a:rPr>
              <a:t>Nucleoli </a:t>
            </a:r>
            <a:r>
              <a:rPr lang="zh-CN" altLang="en-US" sz="1600" dirty="0">
                <a:solidFill>
                  <a:schemeClr val="tx1"/>
                </a:solidFill>
              </a:rPr>
              <a:t>（</a:t>
            </a:r>
            <a:r>
              <a:rPr lang="en-US" altLang="zh-CN" sz="1600" dirty="0">
                <a:solidFill>
                  <a:schemeClr val="tx1"/>
                </a:solidFill>
              </a:rPr>
              <a:t>nucleolus </a:t>
            </a:r>
            <a:r>
              <a:rPr lang="zh-CN" altLang="en-US" sz="1600" dirty="0">
                <a:solidFill>
                  <a:schemeClr val="tx1"/>
                </a:solidFill>
              </a:rPr>
              <a:t>的复数）</a:t>
            </a:r>
            <a:br>
              <a:rPr lang="en-US" altLang="zh-CN" sz="1600" dirty="0">
                <a:solidFill>
                  <a:schemeClr val="tx1"/>
                </a:solidFill>
              </a:rPr>
            </a:br>
            <a:r>
              <a:rPr lang="en-US" altLang="zh-CN" sz="1600" dirty="0" err="1">
                <a:solidFill>
                  <a:srgbClr val="0000FF"/>
                </a:solidFill>
              </a:rPr>
              <a:t>HeLa</a:t>
            </a:r>
            <a:r>
              <a:rPr lang="en-US" altLang="zh-CN" sz="1600" dirty="0">
                <a:solidFill>
                  <a:srgbClr val="0000FF"/>
                </a:solidFill>
              </a:rPr>
              <a:t> cell, </a:t>
            </a:r>
            <a:r>
              <a:rPr lang="en-US" altLang="zh-CN" sz="1600" dirty="0">
                <a:solidFill>
                  <a:schemeClr val="tx1"/>
                </a:solidFill>
              </a:rPr>
              <a:t>GFP-ribosomal protein</a:t>
            </a:r>
          </a:p>
        </p:txBody>
      </p:sp>
    </p:spTree>
    <p:extLst>
      <p:ext uri="{BB962C8B-B14F-4D97-AF65-F5344CB8AC3E}">
        <p14:creationId xmlns:p14="http://schemas.microsoft.com/office/powerpoint/2010/main" val="950335994"/>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a:extLst>
              <a:ext uri="{FF2B5EF4-FFF2-40B4-BE49-F238E27FC236}">
                <a16:creationId xmlns:a16="http://schemas.microsoft.com/office/drawing/2014/main" id="{9E890CC8-A66D-497D-8BD6-935426F7BC88}"/>
              </a:ext>
            </a:extLst>
          </p:cNvPr>
          <p:cNvSpPr>
            <a:spLocks noGrp="1"/>
          </p:cNvSpPr>
          <p:nvPr>
            <p:ph type="title"/>
          </p:nvPr>
        </p:nvSpPr>
        <p:spPr/>
        <p:txBody>
          <a:bodyPr/>
          <a:lstStyle/>
          <a:p>
            <a:pPr algn="l"/>
            <a:r>
              <a:rPr lang="zh-CN" altLang="en-US"/>
              <a:t>一、核仁的结构</a:t>
            </a:r>
          </a:p>
        </p:txBody>
      </p:sp>
      <p:sp>
        <p:nvSpPr>
          <p:cNvPr id="113667" name="内容占位符 2">
            <a:extLst>
              <a:ext uri="{FF2B5EF4-FFF2-40B4-BE49-F238E27FC236}">
                <a16:creationId xmlns:a16="http://schemas.microsoft.com/office/drawing/2014/main" id="{6D9C4114-338E-405F-9EE1-237635F02024}"/>
              </a:ext>
            </a:extLst>
          </p:cNvPr>
          <p:cNvSpPr>
            <a:spLocks noGrp="1"/>
          </p:cNvSpPr>
          <p:nvPr>
            <p:ph idx="1"/>
          </p:nvPr>
        </p:nvSpPr>
        <p:spPr/>
        <p:txBody>
          <a:bodyPr>
            <a:normAutofit/>
          </a:bodyPr>
          <a:lstStyle/>
          <a:p>
            <a:pPr>
              <a:lnSpc>
                <a:spcPct val="150000"/>
              </a:lnSpc>
              <a:spcBef>
                <a:spcPts val="597"/>
              </a:spcBef>
              <a:spcAft>
                <a:spcPts val="597"/>
              </a:spcAft>
            </a:pPr>
            <a:r>
              <a:rPr lang="zh-CN" altLang="en-US" sz="2000" b="1" dirty="0">
                <a:solidFill>
                  <a:srgbClr val="0033CC"/>
                </a:solidFill>
              </a:rPr>
              <a:t>纤维中心</a:t>
            </a:r>
            <a:r>
              <a:rPr lang="en-US" altLang="zh-CN" sz="2000" b="1" dirty="0">
                <a:solidFill>
                  <a:srgbClr val="0033CC"/>
                </a:solidFill>
              </a:rPr>
              <a:t>(fibrillar centers</a:t>
            </a:r>
            <a:r>
              <a:rPr lang="zh-CN" altLang="en-US" sz="2000" b="1" dirty="0">
                <a:solidFill>
                  <a:srgbClr val="0033CC"/>
                </a:solidFill>
              </a:rPr>
              <a:t>，</a:t>
            </a:r>
            <a:r>
              <a:rPr lang="en-US" altLang="zh-CN" sz="2000" b="1" dirty="0">
                <a:solidFill>
                  <a:srgbClr val="0033CC"/>
                </a:solidFill>
              </a:rPr>
              <a:t>FC)</a:t>
            </a:r>
            <a:r>
              <a:rPr lang="zh-CN" altLang="en-US" sz="2000" b="1" dirty="0">
                <a:solidFill>
                  <a:srgbClr val="0033CC"/>
                </a:solidFill>
              </a:rPr>
              <a:t>：</a:t>
            </a:r>
            <a:r>
              <a:rPr lang="zh-CN" altLang="en-US" sz="2000" dirty="0"/>
              <a:t>是被致密纤维包围的一个或几个低电子密度的圆形结构，主要成分为</a:t>
            </a:r>
            <a:r>
              <a:rPr lang="en-US" altLang="zh-CN" sz="2000" b="1" dirty="0">
                <a:solidFill>
                  <a:srgbClr val="0033CC"/>
                </a:solidFill>
              </a:rPr>
              <a:t>RNA</a:t>
            </a:r>
            <a:r>
              <a:rPr lang="zh-CN" altLang="en-US" sz="2000" b="1" dirty="0">
                <a:solidFill>
                  <a:srgbClr val="0033CC"/>
                </a:solidFill>
              </a:rPr>
              <a:t>聚合酶和</a:t>
            </a:r>
            <a:r>
              <a:rPr lang="en-US" altLang="zh-CN" sz="2000" b="1" dirty="0">
                <a:solidFill>
                  <a:srgbClr val="0033CC"/>
                </a:solidFill>
              </a:rPr>
              <a:t>rDNA</a:t>
            </a:r>
            <a:r>
              <a:rPr lang="zh-CN" altLang="en-US" sz="2000" dirty="0"/>
              <a:t>，这些</a:t>
            </a:r>
            <a:r>
              <a:rPr lang="en-US" altLang="zh-CN" sz="2000" dirty="0"/>
              <a:t>rDNA</a:t>
            </a:r>
            <a:r>
              <a:rPr lang="zh-CN" altLang="en-US" sz="2000" dirty="0"/>
              <a:t>是裸露的分子</a:t>
            </a:r>
          </a:p>
          <a:p>
            <a:pPr>
              <a:lnSpc>
                <a:spcPct val="150000"/>
              </a:lnSpc>
              <a:spcBef>
                <a:spcPts val="597"/>
              </a:spcBef>
              <a:spcAft>
                <a:spcPts val="597"/>
              </a:spcAft>
            </a:pPr>
            <a:r>
              <a:rPr lang="zh-CN" altLang="en-US" sz="2000" b="1" dirty="0">
                <a:solidFill>
                  <a:srgbClr val="0033CC"/>
                </a:solidFill>
              </a:rPr>
              <a:t>致密纤维组分</a:t>
            </a:r>
            <a:r>
              <a:rPr lang="en-US" altLang="zh-CN" sz="2000" b="1" dirty="0">
                <a:solidFill>
                  <a:srgbClr val="0033CC"/>
                </a:solidFill>
              </a:rPr>
              <a:t>(dense fibrillar component</a:t>
            </a:r>
            <a:r>
              <a:rPr lang="zh-CN" altLang="en-US" sz="2000" b="1" dirty="0">
                <a:solidFill>
                  <a:srgbClr val="0033CC"/>
                </a:solidFill>
              </a:rPr>
              <a:t>，</a:t>
            </a:r>
            <a:r>
              <a:rPr lang="en-US" altLang="zh-CN" sz="2000" b="1" dirty="0">
                <a:solidFill>
                  <a:srgbClr val="0033CC"/>
                </a:solidFill>
              </a:rPr>
              <a:t>DFC)</a:t>
            </a:r>
            <a:r>
              <a:rPr lang="zh-CN" altLang="en-US" sz="2000" b="1" dirty="0">
                <a:solidFill>
                  <a:srgbClr val="0033CC"/>
                </a:solidFill>
              </a:rPr>
              <a:t>：</a:t>
            </a:r>
            <a:r>
              <a:rPr lang="zh-CN" altLang="en-US" sz="2000" dirty="0"/>
              <a:t>呈环形或半月形包围</a:t>
            </a:r>
            <a:r>
              <a:rPr lang="en-US" altLang="zh-CN" sz="2000" dirty="0"/>
              <a:t>FC</a:t>
            </a:r>
            <a:r>
              <a:rPr lang="zh-CN" altLang="en-US" sz="2000" dirty="0"/>
              <a:t>，由致密的纤维构成，是</a:t>
            </a:r>
            <a:r>
              <a:rPr lang="zh-CN" altLang="en-US" sz="2000" b="1" dirty="0">
                <a:solidFill>
                  <a:srgbClr val="0033CC"/>
                </a:solidFill>
              </a:rPr>
              <a:t>新合成的</a:t>
            </a:r>
            <a:r>
              <a:rPr lang="en-US" altLang="zh-CN" sz="2000" b="1" dirty="0">
                <a:solidFill>
                  <a:srgbClr val="0033CC"/>
                </a:solidFill>
              </a:rPr>
              <a:t>rRNA</a:t>
            </a:r>
            <a:r>
              <a:rPr lang="zh-CN" altLang="en-US" sz="2000" b="1" dirty="0">
                <a:solidFill>
                  <a:srgbClr val="0033CC"/>
                </a:solidFill>
              </a:rPr>
              <a:t>和特异性结合蛋白</a:t>
            </a:r>
            <a:r>
              <a:rPr lang="zh-CN" altLang="en-US" sz="2000" dirty="0"/>
              <a:t>，转录主要发生在</a:t>
            </a:r>
            <a:r>
              <a:rPr lang="en-US" altLang="zh-CN" sz="2000" dirty="0"/>
              <a:t>FC</a:t>
            </a:r>
            <a:r>
              <a:rPr lang="zh-CN" altLang="en-US" sz="2000" dirty="0"/>
              <a:t>与</a:t>
            </a:r>
            <a:r>
              <a:rPr lang="en-US" altLang="zh-CN" sz="2000" dirty="0"/>
              <a:t>DFC</a:t>
            </a:r>
            <a:r>
              <a:rPr lang="zh-CN" altLang="en-US" sz="2000" dirty="0"/>
              <a:t>的交界处</a:t>
            </a:r>
          </a:p>
          <a:p>
            <a:pPr>
              <a:lnSpc>
                <a:spcPct val="150000"/>
              </a:lnSpc>
              <a:spcBef>
                <a:spcPts val="597"/>
              </a:spcBef>
              <a:spcAft>
                <a:spcPts val="597"/>
              </a:spcAft>
            </a:pPr>
            <a:r>
              <a:rPr lang="zh-CN" altLang="en-US" sz="2000" b="1" dirty="0">
                <a:solidFill>
                  <a:srgbClr val="0033CC"/>
                </a:solidFill>
              </a:rPr>
              <a:t>颗粒组分</a:t>
            </a:r>
            <a:r>
              <a:rPr lang="en-US" altLang="zh-CN" sz="2000" b="1" dirty="0">
                <a:solidFill>
                  <a:srgbClr val="0033CC"/>
                </a:solidFill>
              </a:rPr>
              <a:t>(granular component</a:t>
            </a:r>
            <a:r>
              <a:rPr lang="zh-CN" altLang="en-US" sz="2000" b="1" dirty="0">
                <a:solidFill>
                  <a:srgbClr val="0033CC"/>
                </a:solidFill>
              </a:rPr>
              <a:t>，</a:t>
            </a:r>
            <a:r>
              <a:rPr lang="en-US" altLang="zh-CN" sz="2000" b="1" dirty="0">
                <a:solidFill>
                  <a:srgbClr val="0033CC"/>
                </a:solidFill>
              </a:rPr>
              <a:t>GC)</a:t>
            </a:r>
            <a:r>
              <a:rPr lang="zh-CN" altLang="en-US" sz="2000" b="1" dirty="0">
                <a:solidFill>
                  <a:srgbClr val="0033CC"/>
                </a:solidFill>
              </a:rPr>
              <a:t>：</a:t>
            </a:r>
            <a:r>
              <a:rPr lang="zh-CN" altLang="en-US" sz="2000" dirty="0"/>
              <a:t>由直径</a:t>
            </a:r>
            <a:r>
              <a:rPr lang="en-US" altLang="zh-CN" sz="2000" dirty="0"/>
              <a:t>15-20 nm</a:t>
            </a:r>
            <a:r>
              <a:rPr lang="zh-CN" altLang="en-US" sz="2000" dirty="0"/>
              <a:t>的颗粒构成，是</a:t>
            </a:r>
            <a:r>
              <a:rPr lang="zh-CN" altLang="en-US" sz="2000" b="1" dirty="0">
                <a:solidFill>
                  <a:srgbClr val="0033CC"/>
                </a:solidFill>
              </a:rPr>
              <a:t>不同加工阶段的</a:t>
            </a:r>
            <a:r>
              <a:rPr lang="en-US" altLang="zh-CN" sz="2000" b="1" dirty="0">
                <a:solidFill>
                  <a:srgbClr val="0033CC"/>
                </a:solidFill>
              </a:rPr>
              <a:t>RNP</a:t>
            </a:r>
            <a:endParaRPr lang="zh-CN" altLang="en-US" sz="2000" b="1" dirty="0">
              <a:solidFill>
                <a:srgbClr val="0033CC"/>
              </a:solidFill>
            </a:endParaRPr>
          </a:p>
        </p:txBody>
      </p:sp>
      <p:pic>
        <p:nvPicPr>
          <p:cNvPr id="4" name="内容占位符 3" descr="imagepage30.JPG">
            <a:extLst>
              <a:ext uri="{FF2B5EF4-FFF2-40B4-BE49-F238E27FC236}">
                <a16:creationId xmlns:a16="http://schemas.microsoft.com/office/drawing/2014/main" id="{F1C8BE07-7F9E-4416-A777-2B762CDEC2C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46411" y="4010171"/>
            <a:ext cx="4711581"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内容占位符 1">
            <a:extLst>
              <a:ext uri="{FF2B5EF4-FFF2-40B4-BE49-F238E27FC236}">
                <a16:creationId xmlns:a16="http://schemas.microsoft.com/office/drawing/2014/main" id="{AE94C6EE-71D4-49C1-B500-DBD46950724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34008" y="4079444"/>
            <a:ext cx="346575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A4C3EA6B-C5C6-4AC3-8FCD-FA5F0FC1D30C}"/>
              </a:ext>
            </a:extLst>
          </p:cNvPr>
          <p:cNvSpPr/>
          <p:nvPr/>
        </p:nvSpPr>
        <p:spPr>
          <a:xfrm>
            <a:off x="5654201" y="6225266"/>
            <a:ext cx="609600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9-29 BHK-21 </a:t>
            </a:r>
            <a:r>
              <a:rPr lang="zh-CN" altLang="en-US" sz="1600" b="1" dirty="0">
                <a:solidFill>
                  <a:srgbClr val="0033CC"/>
                </a:solidFill>
                <a:latin typeface="Arial" panose="020B0604020202020204" pitchFamily="34" charset="0"/>
                <a:ea typeface="微软雅黑" panose="020B0503020204020204" pitchFamily="34" charset="-122"/>
              </a:rPr>
              <a:t>细胞核仁的电镜照片</a:t>
            </a:r>
          </a:p>
          <a:p>
            <a:pPr algn="ctr">
              <a:lnSpc>
                <a:spcPts val="2400"/>
              </a:lnSpc>
            </a:pPr>
            <a:r>
              <a:rPr lang="zh-CN" altLang="en-US" sz="1400" dirty="0">
                <a:latin typeface="Arial" panose="020B0604020202020204" pitchFamily="34" charset="0"/>
                <a:ea typeface="微软雅黑" panose="020B0503020204020204" pitchFamily="34" charset="-122"/>
              </a:rPr>
              <a:t>银粒示</a:t>
            </a:r>
            <a:r>
              <a:rPr lang="en-US" altLang="zh-CN" sz="1400" dirty="0">
                <a:latin typeface="Arial" panose="020B0604020202020204" pitchFamily="34" charset="0"/>
                <a:ea typeface="微软雅黑" panose="020B0503020204020204" pitchFamily="34" charset="-122"/>
              </a:rPr>
              <a:t>rRNA </a:t>
            </a:r>
            <a:r>
              <a:rPr lang="zh-CN" altLang="en-US" sz="1400" dirty="0">
                <a:latin typeface="Arial" panose="020B0604020202020204" pitchFamily="34" charset="0"/>
                <a:ea typeface="微软雅黑" panose="020B0503020204020204" pitchFamily="34" charset="-122"/>
              </a:rPr>
              <a:t>转录部位</a:t>
            </a:r>
          </a:p>
        </p:txBody>
      </p:sp>
    </p:spTree>
    <p:extLst>
      <p:ext uri="{BB962C8B-B14F-4D97-AF65-F5344CB8AC3E}">
        <p14:creationId xmlns:p14="http://schemas.microsoft.com/office/powerpoint/2010/main" val="710493723"/>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89B17B3C-EB89-4E09-9DBF-FCFCAF2B8082}"/>
              </a:ext>
            </a:extLst>
          </p:cNvPr>
          <p:cNvSpPr>
            <a:spLocks noGrp="1"/>
          </p:cNvSpPr>
          <p:nvPr>
            <p:ph type="title"/>
          </p:nvPr>
        </p:nvSpPr>
        <p:spPr/>
        <p:txBody>
          <a:bodyPr/>
          <a:lstStyle/>
          <a:p>
            <a:pPr algn="l"/>
            <a:r>
              <a:rPr lang="zh-CN" altLang="en-US" dirty="0"/>
              <a:t>二、核仁的功能</a:t>
            </a:r>
          </a:p>
        </p:txBody>
      </p:sp>
      <p:sp>
        <p:nvSpPr>
          <p:cNvPr id="2" name="内容占位符 1">
            <a:extLst>
              <a:ext uri="{FF2B5EF4-FFF2-40B4-BE49-F238E27FC236}">
                <a16:creationId xmlns:a16="http://schemas.microsoft.com/office/drawing/2014/main" id="{082FAF1C-6BCF-46F9-A489-202C11786048}"/>
              </a:ext>
            </a:extLst>
          </p:cNvPr>
          <p:cNvSpPr>
            <a:spLocks noGrp="1"/>
          </p:cNvSpPr>
          <p:nvPr>
            <p:ph idx="1"/>
          </p:nvPr>
        </p:nvSpPr>
        <p:spPr>
          <a:xfrm>
            <a:off x="824366" y="1219200"/>
            <a:ext cx="5759314" cy="5435604"/>
          </a:xfrm>
        </p:spPr>
        <p:txBody>
          <a:bodyPr>
            <a:normAutofit/>
          </a:bodyPr>
          <a:lstStyle/>
          <a:p>
            <a:pPr>
              <a:lnSpc>
                <a:spcPct val="150000"/>
              </a:lnSpc>
            </a:pPr>
            <a:r>
              <a:rPr lang="zh-CN" altLang="en-US" sz="2000" b="1" dirty="0">
                <a:solidFill>
                  <a:srgbClr val="0033CC"/>
                </a:solidFill>
              </a:rPr>
              <a:t>核糖体的生物发生（</a:t>
            </a:r>
            <a:r>
              <a:rPr lang="en-US" altLang="zh-CN" sz="2000" b="1" dirty="0">
                <a:solidFill>
                  <a:srgbClr val="0033CC"/>
                </a:solidFill>
              </a:rPr>
              <a:t>ribosome biogenesis</a:t>
            </a:r>
            <a:r>
              <a:rPr lang="zh-CN" altLang="en-US" sz="2000" b="1" dirty="0">
                <a:solidFill>
                  <a:srgbClr val="0033CC"/>
                </a:solidFill>
              </a:rPr>
              <a:t>）：</a:t>
            </a:r>
            <a:r>
              <a:rPr lang="zh-CN" altLang="en-US" sz="2000" dirty="0"/>
              <a:t>包括</a:t>
            </a:r>
            <a:r>
              <a:rPr lang="en-US" altLang="zh-CN" sz="2000" dirty="0"/>
              <a:t>rRNA </a:t>
            </a:r>
            <a:r>
              <a:rPr lang="zh-CN" altLang="en-US" sz="2000" dirty="0"/>
              <a:t>的合成、加工和核糖体亚单位的组装</a:t>
            </a:r>
            <a:endParaRPr lang="en-US" altLang="zh-CN" sz="2000" dirty="0"/>
          </a:p>
          <a:p>
            <a:pPr>
              <a:lnSpc>
                <a:spcPct val="150000"/>
              </a:lnSpc>
            </a:pPr>
            <a:r>
              <a:rPr lang="zh-CN" altLang="en-US" sz="2000" dirty="0"/>
              <a:t>涉及</a:t>
            </a:r>
            <a:r>
              <a:rPr lang="en-US" altLang="zh-CN" sz="2000" dirty="0"/>
              <a:t>mRNA </a:t>
            </a:r>
            <a:r>
              <a:rPr lang="zh-CN" altLang="en-US" sz="2000" dirty="0"/>
              <a:t>的输出与降解</a:t>
            </a:r>
          </a:p>
        </p:txBody>
      </p:sp>
      <p:pic>
        <p:nvPicPr>
          <p:cNvPr id="5" name="Picture 5">
            <a:extLst>
              <a:ext uri="{FF2B5EF4-FFF2-40B4-BE49-F238E27FC236}">
                <a16:creationId xmlns:a16="http://schemas.microsoft.com/office/drawing/2014/main" id="{67A182B6-9494-4493-89B5-5CEC1653371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233" y="3054804"/>
            <a:ext cx="630855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06047">
            <a:extLst>
              <a:ext uri="{FF2B5EF4-FFF2-40B4-BE49-F238E27FC236}">
                <a16:creationId xmlns:a16="http://schemas.microsoft.com/office/drawing/2014/main" id="{BCC865E5-B67E-4A3B-AEA8-3E0F40F161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75527" y="29329"/>
            <a:ext cx="5216718" cy="6828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1896386"/>
      </p:ext>
    </p:extLst>
  </p:cSld>
  <p:clrMapOvr>
    <a:masterClrMapping/>
  </p:clrMapOvr>
  <p:transition spd="slow">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a:extLst>
              <a:ext uri="{FF2B5EF4-FFF2-40B4-BE49-F238E27FC236}">
                <a16:creationId xmlns:a16="http://schemas.microsoft.com/office/drawing/2014/main" id="{38754B92-92B3-455B-9B63-1B72843B9A64}"/>
              </a:ext>
            </a:extLst>
          </p:cNvPr>
          <p:cNvSpPr>
            <a:spLocks noGrp="1"/>
          </p:cNvSpPr>
          <p:nvPr>
            <p:ph type="title"/>
          </p:nvPr>
        </p:nvSpPr>
        <p:spPr/>
        <p:txBody>
          <a:bodyPr/>
          <a:lstStyle/>
          <a:p>
            <a:pPr algn="l"/>
            <a:r>
              <a:rPr lang="zh-CN" altLang="en-US" dirty="0"/>
              <a:t>三、核仁的动态周期变化</a:t>
            </a:r>
          </a:p>
        </p:txBody>
      </p:sp>
      <p:sp>
        <p:nvSpPr>
          <p:cNvPr id="133123" name="内容占位符 2">
            <a:extLst>
              <a:ext uri="{FF2B5EF4-FFF2-40B4-BE49-F238E27FC236}">
                <a16:creationId xmlns:a16="http://schemas.microsoft.com/office/drawing/2014/main" id="{24AC6A3B-CEC1-4EC9-B7B6-8304CEE574CF}"/>
              </a:ext>
            </a:extLst>
          </p:cNvPr>
          <p:cNvSpPr>
            <a:spLocks noGrp="1"/>
          </p:cNvSpPr>
          <p:nvPr>
            <p:ph idx="1"/>
          </p:nvPr>
        </p:nvSpPr>
        <p:spPr/>
        <p:txBody>
          <a:bodyPr>
            <a:normAutofit/>
          </a:bodyPr>
          <a:lstStyle/>
          <a:p>
            <a:pPr>
              <a:lnSpc>
                <a:spcPct val="200000"/>
              </a:lnSpc>
              <a:spcBef>
                <a:spcPts val="1195"/>
              </a:spcBef>
              <a:spcAft>
                <a:spcPts val="1195"/>
              </a:spcAft>
            </a:pPr>
            <a:r>
              <a:rPr lang="zh-CN" altLang="en-US" sz="2000" b="1" dirty="0">
                <a:solidFill>
                  <a:srgbClr val="0033CC"/>
                </a:solidFill>
              </a:rPr>
              <a:t>核仁周期（</a:t>
            </a:r>
            <a:r>
              <a:rPr lang="en-US" altLang="zh-CN" sz="2000" b="1" dirty="0">
                <a:solidFill>
                  <a:srgbClr val="0033CC"/>
                </a:solidFill>
              </a:rPr>
              <a:t>nucleolar cycle</a:t>
            </a:r>
            <a:r>
              <a:rPr lang="zh-CN" altLang="en-US" sz="2000" b="1" dirty="0">
                <a:solidFill>
                  <a:srgbClr val="0033CC"/>
                </a:solidFill>
              </a:rPr>
              <a:t>）</a:t>
            </a:r>
            <a:endParaRPr lang="en-US" altLang="zh-CN" sz="2000" b="1" dirty="0">
              <a:solidFill>
                <a:srgbClr val="0033CC"/>
              </a:solidFill>
            </a:endParaRPr>
          </a:p>
          <a:p>
            <a:pPr>
              <a:lnSpc>
                <a:spcPct val="200000"/>
              </a:lnSpc>
              <a:spcBef>
                <a:spcPts val="1195"/>
              </a:spcBef>
              <a:spcAft>
                <a:spcPts val="1195"/>
              </a:spcAft>
            </a:pPr>
            <a:r>
              <a:rPr lang="zh-CN" altLang="en-US" sz="2000" dirty="0"/>
              <a:t>核仁结构完整性（</a:t>
            </a:r>
            <a:r>
              <a:rPr lang="en-US" altLang="zh-CN" sz="2000" dirty="0"/>
              <a:t>structure integrity</a:t>
            </a:r>
            <a:r>
              <a:rPr lang="zh-CN" altLang="en-US" sz="2000" dirty="0"/>
              <a:t>）</a:t>
            </a:r>
            <a:endParaRPr lang="en-US" altLang="zh-CN" sz="2000" dirty="0"/>
          </a:p>
          <a:p>
            <a:pPr>
              <a:lnSpc>
                <a:spcPct val="200000"/>
              </a:lnSpc>
              <a:spcBef>
                <a:spcPts val="1195"/>
              </a:spcBef>
              <a:spcAft>
                <a:spcPts val="1195"/>
              </a:spcAft>
            </a:pPr>
            <a:r>
              <a:rPr lang="zh-CN" altLang="en-US" sz="2000" dirty="0"/>
              <a:t>前核仁体 （</a:t>
            </a:r>
            <a:r>
              <a:rPr lang="en-US" altLang="zh-CN" sz="2000" dirty="0" err="1"/>
              <a:t>prenucleolar</a:t>
            </a:r>
            <a:r>
              <a:rPr lang="en-US" altLang="zh-CN" sz="2000" dirty="0"/>
              <a:t> body</a:t>
            </a:r>
            <a:r>
              <a:rPr lang="zh-CN" altLang="en-US" sz="2000" dirty="0"/>
              <a:t>，</a:t>
            </a:r>
            <a:r>
              <a:rPr lang="en-US" altLang="zh-CN" sz="2000" dirty="0"/>
              <a:t>PNB</a:t>
            </a:r>
            <a:r>
              <a:rPr lang="zh-CN" altLang="en-US" sz="2000" dirty="0"/>
              <a:t>）</a:t>
            </a:r>
            <a:endParaRPr lang="en-US" altLang="zh-CN" sz="2000" dirty="0"/>
          </a:p>
          <a:p>
            <a:pPr>
              <a:lnSpc>
                <a:spcPct val="200000"/>
              </a:lnSpc>
              <a:spcBef>
                <a:spcPts val="1195"/>
              </a:spcBef>
              <a:spcAft>
                <a:spcPts val="1195"/>
              </a:spcAft>
            </a:pPr>
            <a:r>
              <a:rPr lang="zh-CN" altLang="en-US" sz="2000" dirty="0"/>
              <a:t>核仁外体（</a:t>
            </a:r>
            <a:r>
              <a:rPr lang="en-US" altLang="zh-CN" sz="2000" dirty="0"/>
              <a:t>extra nucleolar body</a:t>
            </a:r>
            <a:r>
              <a:rPr lang="zh-CN" altLang="en-US" sz="2000" dirty="0"/>
              <a:t>）</a:t>
            </a:r>
          </a:p>
        </p:txBody>
      </p:sp>
      <p:pic>
        <p:nvPicPr>
          <p:cNvPr id="133124" name="Picture 2" descr="figure 6-45">
            <a:extLst>
              <a:ext uri="{FF2B5EF4-FFF2-40B4-BE49-F238E27FC236}">
                <a16:creationId xmlns:a16="http://schemas.microsoft.com/office/drawing/2014/main" id="{A46ECDAD-2B6F-4FDA-BCBC-ABF74C7F2EF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38092" y="28038"/>
            <a:ext cx="3129674" cy="6775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7114003"/>
      </p:ext>
    </p:extLst>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标题 1">
            <a:extLst>
              <a:ext uri="{FF2B5EF4-FFF2-40B4-BE49-F238E27FC236}">
                <a16:creationId xmlns:a16="http://schemas.microsoft.com/office/drawing/2014/main" id="{119A6528-C025-44AB-AB99-3C016C30BA9C}"/>
              </a:ext>
            </a:extLst>
          </p:cNvPr>
          <p:cNvSpPr>
            <a:spLocks noGrp="1"/>
          </p:cNvSpPr>
          <p:nvPr>
            <p:ph type="title"/>
          </p:nvPr>
        </p:nvSpPr>
        <p:spPr/>
        <p:txBody>
          <a:bodyPr/>
          <a:lstStyle/>
          <a:p>
            <a:r>
              <a:rPr lang="zh-CN" altLang="en-US" dirty="0"/>
              <a:t>四、核体（</a:t>
            </a:r>
            <a:r>
              <a:rPr lang="en-US" altLang="zh-CN" dirty="0"/>
              <a:t>nuclear body</a:t>
            </a:r>
            <a:r>
              <a:rPr lang="zh-CN" altLang="en-US" dirty="0"/>
              <a:t>）</a:t>
            </a:r>
          </a:p>
        </p:txBody>
      </p:sp>
      <p:sp>
        <p:nvSpPr>
          <p:cNvPr id="190467" name="内容占位符 2">
            <a:extLst>
              <a:ext uri="{FF2B5EF4-FFF2-40B4-BE49-F238E27FC236}">
                <a16:creationId xmlns:a16="http://schemas.microsoft.com/office/drawing/2014/main" id="{A95FB247-82B7-47E7-814F-A25820DD8521}"/>
              </a:ext>
            </a:extLst>
          </p:cNvPr>
          <p:cNvSpPr>
            <a:spLocks noGrp="1"/>
          </p:cNvSpPr>
          <p:nvPr>
            <p:ph idx="1"/>
          </p:nvPr>
        </p:nvSpPr>
        <p:spPr>
          <a:xfrm>
            <a:off x="824366" y="1219200"/>
            <a:ext cx="5626310" cy="5435604"/>
          </a:xfrm>
        </p:spPr>
        <p:txBody>
          <a:bodyPr>
            <a:normAutofit/>
          </a:bodyPr>
          <a:lstStyle/>
          <a:p>
            <a:pPr>
              <a:lnSpc>
                <a:spcPct val="150000"/>
              </a:lnSpc>
              <a:spcAft>
                <a:spcPts val="600"/>
              </a:spcAft>
            </a:pPr>
            <a:r>
              <a:rPr lang="zh-CN" altLang="en-US" sz="2000" dirty="0"/>
              <a:t>亚核结构没有膜包被；高度动态变化</a:t>
            </a:r>
            <a:endParaRPr lang="en-US" altLang="zh-CN" sz="2000" dirty="0"/>
          </a:p>
          <a:p>
            <a:pPr>
              <a:lnSpc>
                <a:spcPct val="150000"/>
              </a:lnSpc>
              <a:spcAft>
                <a:spcPts val="600"/>
              </a:spcAft>
            </a:pPr>
            <a:r>
              <a:rPr lang="zh-CN" altLang="en-US" sz="2000" dirty="0"/>
              <a:t>包括：</a:t>
            </a:r>
            <a:endParaRPr lang="en-US" altLang="zh-CN" sz="2000" dirty="0"/>
          </a:p>
          <a:p>
            <a:pPr lvl="1">
              <a:lnSpc>
                <a:spcPct val="150000"/>
              </a:lnSpc>
              <a:spcAft>
                <a:spcPts val="600"/>
              </a:spcAft>
            </a:pPr>
            <a:r>
              <a:rPr lang="en-US" altLang="zh-CN" sz="1800" dirty="0" err="1">
                <a:solidFill>
                  <a:srgbClr val="0033CC"/>
                </a:solidFill>
              </a:rPr>
              <a:t>Cajal</a:t>
            </a:r>
            <a:r>
              <a:rPr lang="en-US" altLang="zh-CN" sz="1800" dirty="0">
                <a:solidFill>
                  <a:srgbClr val="0033CC"/>
                </a:solidFill>
              </a:rPr>
              <a:t> </a:t>
            </a:r>
            <a:r>
              <a:rPr lang="zh-CN" altLang="en-US" sz="1800" dirty="0">
                <a:solidFill>
                  <a:srgbClr val="0033CC"/>
                </a:solidFill>
              </a:rPr>
              <a:t>体（</a:t>
            </a:r>
            <a:r>
              <a:rPr lang="en-US" altLang="zh-CN" sz="1800" dirty="0" err="1">
                <a:solidFill>
                  <a:srgbClr val="0033CC"/>
                </a:solidFill>
              </a:rPr>
              <a:t>Cajal</a:t>
            </a:r>
            <a:r>
              <a:rPr lang="en-US" altLang="zh-CN" sz="1800" dirty="0">
                <a:solidFill>
                  <a:srgbClr val="0033CC"/>
                </a:solidFill>
              </a:rPr>
              <a:t> body</a:t>
            </a:r>
            <a:r>
              <a:rPr lang="zh-CN" altLang="en-US" sz="1800" dirty="0">
                <a:solidFill>
                  <a:srgbClr val="0033CC"/>
                </a:solidFill>
              </a:rPr>
              <a:t>）</a:t>
            </a:r>
            <a:endParaRPr lang="en-US" altLang="zh-CN" sz="1800" dirty="0">
              <a:solidFill>
                <a:srgbClr val="0033CC"/>
              </a:solidFill>
            </a:endParaRPr>
          </a:p>
          <a:p>
            <a:pPr lvl="1">
              <a:lnSpc>
                <a:spcPct val="150000"/>
              </a:lnSpc>
              <a:spcAft>
                <a:spcPts val="600"/>
              </a:spcAft>
            </a:pPr>
            <a:r>
              <a:rPr lang="en-US" altLang="zh-CN" sz="1800" dirty="0">
                <a:solidFill>
                  <a:srgbClr val="0033CC"/>
                </a:solidFill>
              </a:rPr>
              <a:t>GEMS</a:t>
            </a:r>
            <a:r>
              <a:rPr lang="zh-CN" altLang="en-US" sz="1800" dirty="0">
                <a:solidFill>
                  <a:srgbClr val="0033CC"/>
                </a:solidFill>
              </a:rPr>
              <a:t>（</a:t>
            </a:r>
            <a:r>
              <a:rPr lang="en-US" altLang="zh-CN" sz="1800" dirty="0">
                <a:solidFill>
                  <a:srgbClr val="0033CC"/>
                </a:solidFill>
              </a:rPr>
              <a:t>Gemini of coiled body</a:t>
            </a:r>
            <a:r>
              <a:rPr lang="zh-CN" altLang="en-US" sz="1800" dirty="0">
                <a:solidFill>
                  <a:srgbClr val="0033CC"/>
                </a:solidFill>
              </a:rPr>
              <a:t>）</a:t>
            </a:r>
            <a:endParaRPr lang="en-US" altLang="zh-CN" sz="1800" dirty="0">
              <a:solidFill>
                <a:srgbClr val="0033CC"/>
              </a:solidFill>
            </a:endParaRPr>
          </a:p>
          <a:p>
            <a:pPr lvl="1">
              <a:lnSpc>
                <a:spcPct val="150000"/>
              </a:lnSpc>
              <a:spcAft>
                <a:spcPts val="600"/>
              </a:spcAft>
            </a:pPr>
            <a:r>
              <a:rPr lang="zh-CN" altLang="en-US" sz="1800" dirty="0">
                <a:solidFill>
                  <a:srgbClr val="0033CC"/>
                </a:solidFill>
              </a:rPr>
              <a:t>染色质间颗粒（</a:t>
            </a:r>
            <a:r>
              <a:rPr lang="en-US" altLang="zh-CN" sz="1800" dirty="0">
                <a:solidFill>
                  <a:srgbClr val="0033CC"/>
                </a:solidFill>
              </a:rPr>
              <a:t>interchromatin granule clusters</a:t>
            </a:r>
            <a:r>
              <a:rPr lang="zh-CN" altLang="en-US" sz="1800" dirty="0">
                <a:solidFill>
                  <a:srgbClr val="0033CC"/>
                </a:solidFill>
              </a:rPr>
              <a:t>， </a:t>
            </a:r>
            <a:r>
              <a:rPr lang="en-US" altLang="zh-CN" sz="1800" dirty="0">
                <a:solidFill>
                  <a:srgbClr val="0033CC"/>
                </a:solidFill>
              </a:rPr>
              <a:t>speckles</a:t>
            </a:r>
            <a:r>
              <a:rPr lang="zh-CN" altLang="en-US" sz="1800" dirty="0">
                <a:solidFill>
                  <a:srgbClr val="0033CC"/>
                </a:solidFill>
              </a:rPr>
              <a:t>）</a:t>
            </a:r>
            <a:endParaRPr lang="en-US" altLang="zh-CN" sz="1800" dirty="0">
              <a:solidFill>
                <a:srgbClr val="0033CC"/>
              </a:solidFill>
            </a:endParaRPr>
          </a:p>
          <a:p>
            <a:pPr>
              <a:lnSpc>
                <a:spcPct val="150000"/>
              </a:lnSpc>
              <a:spcAft>
                <a:spcPts val="600"/>
              </a:spcAft>
            </a:pPr>
            <a:r>
              <a:rPr lang="zh-CN" altLang="en-US" sz="2000" dirty="0"/>
              <a:t>可能是蛋白质和 </a:t>
            </a:r>
            <a:r>
              <a:rPr lang="en-US" altLang="zh-CN" sz="2000" dirty="0"/>
              <a:t>RNA </a:t>
            </a:r>
            <a:r>
              <a:rPr lang="zh-CN" altLang="en-US" sz="2000" dirty="0"/>
              <a:t>组分（或许也有</a:t>
            </a:r>
            <a:r>
              <a:rPr lang="en-US" altLang="zh-CN" sz="2000" dirty="0"/>
              <a:t>DNA</a:t>
            </a:r>
            <a:r>
              <a:rPr lang="zh-CN" altLang="en-US" sz="2000" dirty="0"/>
              <a:t>）相互作用的结果</a:t>
            </a:r>
          </a:p>
        </p:txBody>
      </p:sp>
      <p:pic>
        <p:nvPicPr>
          <p:cNvPr id="3" name="图片 2">
            <a:extLst>
              <a:ext uri="{FF2B5EF4-FFF2-40B4-BE49-F238E27FC236}">
                <a16:creationId xmlns:a16="http://schemas.microsoft.com/office/drawing/2014/main" id="{A08852A9-EBC7-46A4-98E6-FBD81B8F0BD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97577" y="1323473"/>
            <a:ext cx="5323601" cy="4680000"/>
          </a:xfrm>
          <a:prstGeom prst="rect">
            <a:avLst/>
          </a:prstGeom>
        </p:spPr>
      </p:pic>
      <p:sp>
        <p:nvSpPr>
          <p:cNvPr id="4" name="矩形 3">
            <a:extLst>
              <a:ext uri="{FF2B5EF4-FFF2-40B4-BE49-F238E27FC236}">
                <a16:creationId xmlns:a16="http://schemas.microsoft.com/office/drawing/2014/main" id="{D0F145DA-CA3B-4FA3-8525-08B0BA3F9D03}"/>
              </a:ext>
            </a:extLst>
          </p:cNvPr>
          <p:cNvSpPr/>
          <p:nvPr/>
        </p:nvSpPr>
        <p:spPr>
          <a:xfrm>
            <a:off x="7743389" y="6065196"/>
            <a:ext cx="3231975" cy="338554"/>
          </a:xfrm>
          <a:prstGeom prst="rect">
            <a:avLst/>
          </a:prstGeom>
        </p:spPr>
        <p:txBody>
          <a:bodyPr wrap="none">
            <a:spAutoFit/>
          </a:bodyPr>
          <a:lstStyle/>
          <a:p>
            <a:pPr algn="ctr"/>
            <a:r>
              <a:rPr lang="en-US" altLang="zh-CN" sz="1600" b="1" dirty="0">
                <a:solidFill>
                  <a:srgbClr val="0033CC"/>
                </a:solidFill>
                <a:latin typeface="Arial" panose="020B0604020202020204" pitchFamily="34" charset="0"/>
                <a:cs typeface="Arial" panose="020B0604020202020204" pitchFamily="34" charset="0"/>
              </a:rPr>
              <a:t>Fig. Diversity of nuclear bodies</a:t>
            </a:r>
            <a:endParaRPr lang="zh-CN" altLang="en-US" sz="1600" b="1" dirty="0">
              <a:solidFill>
                <a:srgbClr val="0033CC"/>
              </a:solidFill>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a:t>
            </a:r>
            <a:r>
              <a:rPr lang="zh-CN" altLang="en-US" sz="4000" b="1" dirty="0">
                <a:solidFill>
                  <a:prstClr val="white"/>
                </a:solidFill>
                <a:latin typeface="微软雅黑" panose="020B0503020204020204" pitchFamily="34" charset="-122"/>
                <a:ea typeface="微软雅黑" panose="020B0503020204020204" pitchFamily="34" charset="-122"/>
              </a:rPr>
              <a:t>六</a:t>
            </a: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节</a:t>
            </a:r>
          </a:p>
        </p:txBody>
      </p:sp>
      <p:sp>
        <p:nvSpPr>
          <p:cNvPr id="9" name="文本框 8"/>
          <p:cNvSpPr txBox="1"/>
          <p:nvPr/>
        </p:nvSpPr>
        <p:spPr bwMode="auto">
          <a:xfrm>
            <a:off x="5091275" y="2279822"/>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核基质</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796607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5">
            <a:extLst>
              <a:ext uri="{FF2B5EF4-FFF2-40B4-BE49-F238E27FC236}">
                <a16:creationId xmlns:a16="http://schemas.microsoft.com/office/drawing/2014/main" id="{6E84B11E-734B-4449-9261-480DAA16CC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05269" y="1370741"/>
            <a:ext cx="8381462" cy="52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4" name="矩形 1">
            <a:extLst>
              <a:ext uri="{FF2B5EF4-FFF2-40B4-BE49-F238E27FC236}">
                <a16:creationId xmlns:a16="http://schemas.microsoft.com/office/drawing/2014/main" id="{B2A77E2D-298B-405B-A7E7-07A2F57C316D}"/>
              </a:ext>
            </a:extLst>
          </p:cNvPr>
          <p:cNvSpPr>
            <a:spLocks noChangeArrowheads="1"/>
          </p:cNvSpPr>
          <p:nvPr/>
        </p:nvSpPr>
        <p:spPr bwMode="auto">
          <a:xfrm>
            <a:off x="7095791" y="6590741"/>
            <a:ext cx="5462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000">
                <a:ea typeface="宋体" panose="02010600030101010101" pitchFamily="2" charset="-122"/>
                <a:cs typeface="Arial" panose="020B0604020202020204" pitchFamily="34" charset="0"/>
              </a:rPr>
              <a:t>Nature Reviews Molecular Cell Biology 11, 490-501 (July 2010) | doi:10.1038/nrm2928</a:t>
            </a:r>
            <a:endParaRPr lang="zh-CN" altLang="en-US" sz="1000">
              <a:ea typeface="宋体"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5BC5D741-9652-49AF-BBB8-D06889569434}"/>
              </a:ext>
            </a:extLst>
          </p:cNvPr>
          <p:cNvSpPr>
            <a:spLocks noGrp="1"/>
          </p:cNvSpPr>
          <p:nvPr>
            <p:ph type="title"/>
          </p:nvPr>
        </p:nvSpPr>
        <p:spPr/>
        <p:txBody>
          <a:bodyPr>
            <a:normAutofit/>
          </a:bodyPr>
          <a:lstStyle/>
          <a:p>
            <a:r>
              <a:rPr lang="zh-CN" altLang="en-US" dirty="0"/>
              <a:t>（二）组成成分</a:t>
            </a:r>
            <a:r>
              <a:rPr lang="en-US" altLang="zh-CN" dirty="0"/>
              <a:t>——</a:t>
            </a:r>
            <a:r>
              <a:rPr lang="zh-CN" altLang="en-US" dirty="0">
                <a:solidFill>
                  <a:srgbClr val="0033CC"/>
                </a:solidFill>
              </a:rPr>
              <a:t>核孔蛋白 （</a:t>
            </a:r>
            <a:r>
              <a:rPr lang="en-US" altLang="zh-CN" dirty="0">
                <a:solidFill>
                  <a:srgbClr val="0033CC"/>
                </a:solidFill>
              </a:rPr>
              <a:t>nucleoporin</a:t>
            </a:r>
            <a:r>
              <a:rPr lang="zh-CN" altLang="en-US" dirty="0">
                <a:solidFill>
                  <a:srgbClr val="0033CC"/>
                </a:solidFill>
              </a:rPr>
              <a:t>，</a:t>
            </a:r>
            <a:r>
              <a:rPr lang="en-US" altLang="zh-CN" dirty="0" err="1">
                <a:solidFill>
                  <a:srgbClr val="0033CC"/>
                </a:solidFill>
              </a:rPr>
              <a:t>Nup</a:t>
            </a:r>
            <a:r>
              <a:rPr lang="zh-CN" altLang="en-US" dirty="0">
                <a:solidFill>
                  <a:srgbClr val="0033CC"/>
                </a:solidFill>
              </a:rPr>
              <a:t>）</a:t>
            </a:r>
            <a:endParaRPr lang="zh-CN" altLang="en-US" dirty="0"/>
          </a:p>
        </p:txBody>
      </p:sp>
    </p:spTree>
  </p:cSld>
  <p:clrMapOvr>
    <a:masterClrMapping/>
  </p:clrMapOvr>
  <p:transition spd="slow">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a:extLst>
              <a:ext uri="{FF2B5EF4-FFF2-40B4-BE49-F238E27FC236}">
                <a16:creationId xmlns:a16="http://schemas.microsoft.com/office/drawing/2014/main" id="{2195AA50-0E60-420E-8A49-9BB91AADA1F8}"/>
              </a:ext>
            </a:extLst>
          </p:cNvPr>
          <p:cNvSpPr>
            <a:spLocks noGrp="1"/>
          </p:cNvSpPr>
          <p:nvPr>
            <p:ph type="title"/>
          </p:nvPr>
        </p:nvSpPr>
        <p:spPr/>
        <p:txBody>
          <a:bodyPr/>
          <a:lstStyle/>
          <a:p>
            <a:r>
              <a:rPr lang="zh-CN" altLang="en-US" dirty="0"/>
              <a:t>核基质 （</a:t>
            </a:r>
            <a:r>
              <a:rPr lang="en-US" altLang="zh-CN" dirty="0"/>
              <a:t>nuclear matrix</a:t>
            </a:r>
            <a:r>
              <a:rPr lang="zh-CN" altLang="en-US" dirty="0"/>
              <a:t>）</a:t>
            </a:r>
          </a:p>
        </p:txBody>
      </p:sp>
      <p:sp>
        <p:nvSpPr>
          <p:cNvPr id="136195" name="内容占位符 2">
            <a:extLst>
              <a:ext uri="{FF2B5EF4-FFF2-40B4-BE49-F238E27FC236}">
                <a16:creationId xmlns:a16="http://schemas.microsoft.com/office/drawing/2014/main" id="{9194034E-3B63-4BF1-A59E-02AC983F4EB9}"/>
              </a:ext>
            </a:extLst>
          </p:cNvPr>
          <p:cNvSpPr>
            <a:spLocks noGrp="1"/>
          </p:cNvSpPr>
          <p:nvPr>
            <p:ph idx="1"/>
          </p:nvPr>
        </p:nvSpPr>
        <p:spPr>
          <a:xfrm>
            <a:off x="824366" y="1219200"/>
            <a:ext cx="5359866" cy="5435604"/>
          </a:xfrm>
        </p:spPr>
        <p:txBody>
          <a:bodyPr>
            <a:normAutofit/>
          </a:bodyPr>
          <a:lstStyle/>
          <a:p>
            <a:pPr>
              <a:lnSpc>
                <a:spcPts val="3186"/>
              </a:lnSpc>
              <a:spcAft>
                <a:spcPts val="597"/>
              </a:spcAft>
            </a:pPr>
            <a:r>
              <a:rPr lang="zh-CN" altLang="en-US" sz="2000" dirty="0"/>
              <a:t>将</a:t>
            </a:r>
            <a:r>
              <a:rPr lang="en-US" altLang="zh-CN" sz="2000" dirty="0"/>
              <a:t>DNA</a:t>
            </a:r>
            <a:r>
              <a:rPr lang="zh-CN" altLang="en-US" sz="2000" dirty="0"/>
              <a:t>、组蛋白和</a:t>
            </a:r>
            <a:r>
              <a:rPr lang="en-US" altLang="zh-CN" sz="2000" dirty="0"/>
              <a:t>RNA </a:t>
            </a:r>
            <a:r>
              <a:rPr lang="zh-CN" altLang="en-US" sz="2000" dirty="0"/>
              <a:t>抽提后，残留在核内的纤维蛋白网架结构，也称</a:t>
            </a:r>
            <a:r>
              <a:rPr lang="zh-CN" altLang="en-US" sz="2000" b="1" dirty="0">
                <a:solidFill>
                  <a:srgbClr val="0033CC"/>
                </a:solidFill>
              </a:rPr>
              <a:t>核骨架（</a:t>
            </a:r>
            <a:r>
              <a:rPr lang="en-US" altLang="zh-CN" sz="2000" b="1" dirty="0">
                <a:solidFill>
                  <a:srgbClr val="0033CC"/>
                </a:solidFill>
              </a:rPr>
              <a:t>nuclear skeleton</a:t>
            </a:r>
            <a:r>
              <a:rPr lang="zh-CN" altLang="en-US" sz="2000" b="1" dirty="0">
                <a:solidFill>
                  <a:srgbClr val="0033CC"/>
                </a:solidFill>
              </a:rPr>
              <a:t>）</a:t>
            </a:r>
            <a:endParaRPr lang="en-US" altLang="zh-CN" sz="2000" b="1" dirty="0">
              <a:solidFill>
                <a:srgbClr val="0033CC"/>
              </a:solidFill>
            </a:endParaRPr>
          </a:p>
          <a:p>
            <a:pPr lvl="1">
              <a:lnSpc>
                <a:spcPts val="3186"/>
              </a:lnSpc>
              <a:spcAft>
                <a:spcPts val="597"/>
              </a:spcAft>
            </a:pPr>
            <a:r>
              <a:rPr lang="zh-CN" altLang="en-US" sz="1800" dirty="0"/>
              <a:t>真核细胞核内的结构体系</a:t>
            </a:r>
            <a:endParaRPr lang="en-US" altLang="zh-CN" sz="1800" dirty="0"/>
          </a:p>
          <a:p>
            <a:pPr lvl="1">
              <a:lnSpc>
                <a:spcPts val="3186"/>
              </a:lnSpc>
              <a:spcAft>
                <a:spcPts val="597"/>
              </a:spcAft>
            </a:pPr>
            <a:r>
              <a:rPr lang="zh-CN" altLang="en-US" sz="1800" dirty="0"/>
              <a:t>与核纤层、中间丝相互连接形成的网络体系，是贯穿于核与质的一个相对独立的结构系统</a:t>
            </a:r>
            <a:endParaRPr lang="en-US" altLang="zh-CN" sz="1800" dirty="0"/>
          </a:p>
          <a:p>
            <a:pPr lvl="1">
              <a:lnSpc>
                <a:spcPts val="3186"/>
              </a:lnSpc>
              <a:spcAft>
                <a:spcPts val="597"/>
              </a:spcAft>
            </a:pPr>
            <a:r>
              <a:rPr lang="zh-CN" altLang="en-US" sz="1800" dirty="0"/>
              <a:t>主要成分由非组蛋白的纤维蛋白构成的，含有多种蛋白质成分。存在少量</a:t>
            </a:r>
            <a:r>
              <a:rPr lang="en-US" altLang="zh-CN" sz="1800" dirty="0"/>
              <a:t>RNA </a:t>
            </a:r>
          </a:p>
          <a:p>
            <a:pPr lvl="1">
              <a:lnSpc>
                <a:spcPts val="3186"/>
              </a:lnSpc>
              <a:spcAft>
                <a:spcPts val="597"/>
              </a:spcAft>
            </a:pPr>
            <a:r>
              <a:rPr lang="zh-CN" altLang="en-US" sz="1800" dirty="0"/>
              <a:t>与</a:t>
            </a:r>
            <a:r>
              <a:rPr lang="en-US" altLang="zh-CN" sz="1800" dirty="0"/>
              <a:t>DNA </a:t>
            </a:r>
            <a:r>
              <a:rPr lang="zh-CN" altLang="en-US" sz="1800" dirty="0"/>
              <a:t>复制、基因表达及染色体组装与构建密切相关</a:t>
            </a:r>
          </a:p>
        </p:txBody>
      </p:sp>
      <p:pic>
        <p:nvPicPr>
          <p:cNvPr id="136196" name="Picture 4" descr="01xctua-26">
            <a:extLst>
              <a:ext uri="{FF2B5EF4-FFF2-40B4-BE49-F238E27FC236}">
                <a16:creationId xmlns:a16="http://schemas.microsoft.com/office/drawing/2014/main" id="{E3ACC0F9-3B15-49EB-AE0D-0344D329B86E}"/>
              </a:ext>
            </a:extLst>
          </p:cNvPr>
          <p:cNvPicPr>
            <a:picLocks noChangeAspect="1" noChangeArrowheads="1"/>
          </p:cNvPicPr>
          <p:nvPr/>
        </p:nvPicPr>
        <p:blipFill>
          <a:blip r:embed="rId3" cstate="screen">
            <a:lum bright="-12000" contrast="30000"/>
            <a:extLst>
              <a:ext uri="{28A0092B-C50C-407E-A947-70E740481C1C}">
                <a14:useLocalDpi xmlns:a14="http://schemas.microsoft.com/office/drawing/2010/main"/>
              </a:ext>
            </a:extLst>
          </a:blip>
          <a:srcRect/>
          <a:stretch>
            <a:fillRect/>
          </a:stretch>
        </p:blipFill>
        <p:spPr bwMode="auto">
          <a:xfrm>
            <a:off x="7370530" y="659598"/>
            <a:ext cx="4516670" cy="5995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7713795"/>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本章内容提要</a:t>
            </a:r>
          </a:p>
        </p:txBody>
      </p:sp>
      <p:pic>
        <p:nvPicPr>
          <p:cNvPr id="3" name="图片 2">
            <a:extLst>
              <a:ext uri="{FF2B5EF4-FFF2-40B4-BE49-F238E27FC236}">
                <a16:creationId xmlns:a16="http://schemas.microsoft.com/office/drawing/2014/main" id="{38C20B07-E2EF-4FAE-A6AA-3DAF30F62E8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8633" y="1347850"/>
            <a:ext cx="11446107" cy="5400000"/>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4">
            <a:extLst>
              <a:ext uri="{FF2B5EF4-FFF2-40B4-BE49-F238E27FC236}">
                <a16:creationId xmlns:a16="http://schemas.microsoft.com/office/drawing/2014/main" id="{83A3D7CC-8561-4E40-B335-791171E78EBE}"/>
              </a:ext>
            </a:extLst>
          </p:cNvPr>
          <p:cNvSpPr>
            <a:spLocks noGrp="1"/>
          </p:cNvSpPr>
          <p:nvPr>
            <p:ph type="title"/>
          </p:nvPr>
        </p:nvSpPr>
        <p:spPr/>
        <p:txBody>
          <a:bodyPr/>
          <a:lstStyle/>
          <a:p>
            <a:r>
              <a:rPr lang="zh-CN" altLang="en-US" dirty="0"/>
              <a:t>（二）组成成分</a:t>
            </a:r>
            <a:r>
              <a:rPr lang="en-US" altLang="zh-CN" dirty="0"/>
              <a:t>——</a:t>
            </a:r>
            <a:r>
              <a:rPr lang="zh-CN" altLang="en-US" dirty="0">
                <a:solidFill>
                  <a:srgbClr val="0033CC"/>
                </a:solidFill>
              </a:rPr>
              <a:t>核孔蛋白 （</a:t>
            </a:r>
            <a:r>
              <a:rPr lang="en-US" altLang="zh-CN" dirty="0">
                <a:solidFill>
                  <a:srgbClr val="0033CC"/>
                </a:solidFill>
              </a:rPr>
              <a:t>nucleoporin</a:t>
            </a:r>
            <a:r>
              <a:rPr lang="zh-CN" altLang="en-US" dirty="0">
                <a:solidFill>
                  <a:srgbClr val="0033CC"/>
                </a:solidFill>
              </a:rPr>
              <a:t>，</a:t>
            </a:r>
            <a:r>
              <a:rPr lang="en-US" altLang="zh-CN" dirty="0" err="1">
                <a:solidFill>
                  <a:srgbClr val="0033CC"/>
                </a:solidFill>
              </a:rPr>
              <a:t>Nup</a:t>
            </a:r>
            <a:r>
              <a:rPr lang="zh-CN" altLang="en-US" dirty="0">
                <a:solidFill>
                  <a:srgbClr val="0033CC"/>
                </a:solidFill>
              </a:rPr>
              <a:t>）</a:t>
            </a:r>
            <a:endParaRPr lang="zh-CN" altLang="en-US" dirty="0"/>
          </a:p>
        </p:txBody>
      </p:sp>
      <p:sp>
        <p:nvSpPr>
          <p:cNvPr id="15363" name="内容占位符 5">
            <a:extLst>
              <a:ext uri="{FF2B5EF4-FFF2-40B4-BE49-F238E27FC236}">
                <a16:creationId xmlns:a16="http://schemas.microsoft.com/office/drawing/2014/main" id="{8B2E3E96-A8BD-4193-A7AE-D5489A494DFE}"/>
              </a:ext>
            </a:extLst>
          </p:cNvPr>
          <p:cNvSpPr>
            <a:spLocks noGrp="1"/>
          </p:cNvSpPr>
          <p:nvPr>
            <p:ph idx="1"/>
          </p:nvPr>
        </p:nvSpPr>
        <p:spPr/>
        <p:txBody>
          <a:bodyPr>
            <a:normAutofit/>
          </a:bodyPr>
          <a:lstStyle/>
          <a:p>
            <a:pPr>
              <a:lnSpc>
                <a:spcPts val="3385"/>
              </a:lnSpc>
              <a:spcBef>
                <a:spcPts val="597"/>
              </a:spcBef>
              <a:spcAft>
                <a:spcPts val="597"/>
              </a:spcAft>
            </a:pPr>
            <a:r>
              <a:rPr lang="en-US" altLang="zh-CN" sz="2000" b="1" dirty="0">
                <a:solidFill>
                  <a:srgbClr val="0033CC"/>
                </a:solidFill>
              </a:rPr>
              <a:t>gp210</a:t>
            </a:r>
            <a:r>
              <a:rPr lang="zh-CN" altLang="en-US" sz="2000" b="1" dirty="0">
                <a:solidFill>
                  <a:srgbClr val="0033CC"/>
                </a:solidFill>
              </a:rPr>
              <a:t>：结构性跨膜蛋白</a:t>
            </a:r>
            <a:endParaRPr lang="en-US" altLang="zh-CN" sz="2000" b="1" dirty="0">
              <a:solidFill>
                <a:srgbClr val="0033CC"/>
              </a:solidFill>
            </a:endParaRPr>
          </a:p>
          <a:p>
            <a:pPr lvl="1">
              <a:lnSpc>
                <a:spcPts val="3385"/>
              </a:lnSpc>
              <a:spcBef>
                <a:spcPts val="597"/>
              </a:spcBef>
              <a:spcAft>
                <a:spcPts val="597"/>
              </a:spcAft>
            </a:pPr>
            <a:r>
              <a:rPr lang="zh-CN" altLang="en-US" sz="1800" dirty="0"/>
              <a:t>介导</a:t>
            </a:r>
            <a:r>
              <a:rPr lang="en-US" altLang="zh-CN" sz="1800" dirty="0"/>
              <a:t>NPC</a:t>
            </a:r>
            <a:r>
              <a:rPr lang="zh-CN" altLang="en-US" sz="1800" dirty="0"/>
              <a:t>与核被膜连接</a:t>
            </a:r>
            <a:endParaRPr lang="en-US" altLang="zh-CN" sz="1800" dirty="0"/>
          </a:p>
          <a:p>
            <a:pPr lvl="1">
              <a:lnSpc>
                <a:spcPts val="3385"/>
              </a:lnSpc>
              <a:spcBef>
                <a:spcPts val="597"/>
              </a:spcBef>
              <a:spcAft>
                <a:spcPts val="597"/>
              </a:spcAft>
            </a:pPr>
            <a:r>
              <a:rPr lang="zh-CN" altLang="en-US" sz="1800" dirty="0"/>
              <a:t>在内、外核膜融合形成核孔中起重要作用</a:t>
            </a:r>
            <a:endParaRPr lang="en-US" altLang="zh-CN" sz="1800" dirty="0"/>
          </a:p>
          <a:p>
            <a:pPr lvl="1">
              <a:lnSpc>
                <a:spcPts val="3385"/>
              </a:lnSpc>
              <a:spcBef>
                <a:spcPts val="597"/>
              </a:spcBef>
              <a:spcAft>
                <a:spcPts val="597"/>
              </a:spcAft>
            </a:pPr>
            <a:r>
              <a:rPr lang="zh-CN" altLang="en-US" sz="1800" dirty="0"/>
              <a:t>在核质交换中起作用</a:t>
            </a:r>
            <a:endParaRPr lang="en-US" altLang="zh-CN" sz="1800" dirty="0"/>
          </a:p>
          <a:p>
            <a:pPr>
              <a:lnSpc>
                <a:spcPts val="3385"/>
              </a:lnSpc>
              <a:spcBef>
                <a:spcPts val="597"/>
              </a:spcBef>
              <a:spcAft>
                <a:spcPts val="597"/>
              </a:spcAft>
            </a:pPr>
            <a:r>
              <a:rPr lang="en-US" altLang="zh-CN" sz="2000" b="1" dirty="0">
                <a:solidFill>
                  <a:srgbClr val="0033CC"/>
                </a:solidFill>
              </a:rPr>
              <a:t>p62</a:t>
            </a:r>
            <a:r>
              <a:rPr lang="zh-CN" altLang="en-US" sz="2000" b="1" dirty="0">
                <a:solidFill>
                  <a:srgbClr val="0033CC"/>
                </a:solidFill>
              </a:rPr>
              <a:t>：功能性</a:t>
            </a:r>
            <a:r>
              <a:rPr lang="en-US" altLang="zh-CN" sz="2000" b="1" dirty="0" err="1">
                <a:solidFill>
                  <a:srgbClr val="0033CC"/>
                </a:solidFill>
              </a:rPr>
              <a:t>Nup</a:t>
            </a:r>
            <a:endParaRPr lang="en-US" altLang="zh-CN" sz="2000" b="1" dirty="0">
              <a:solidFill>
                <a:srgbClr val="0033CC"/>
              </a:solidFill>
            </a:endParaRPr>
          </a:p>
          <a:p>
            <a:pPr lvl="1">
              <a:lnSpc>
                <a:spcPts val="3385"/>
              </a:lnSpc>
              <a:spcBef>
                <a:spcPts val="597"/>
              </a:spcBef>
              <a:spcAft>
                <a:spcPts val="597"/>
              </a:spcAft>
            </a:pPr>
            <a:r>
              <a:rPr lang="zh-CN" altLang="en-US" sz="1800" dirty="0"/>
              <a:t>疏水性</a:t>
            </a:r>
            <a:r>
              <a:rPr lang="en-US" altLang="zh-CN" sz="1800" dirty="0"/>
              <a:t>N </a:t>
            </a:r>
            <a:r>
              <a:rPr lang="zh-CN" altLang="en-US" sz="1800" dirty="0"/>
              <a:t>端区</a:t>
            </a:r>
            <a:endParaRPr lang="en-US" altLang="zh-CN" sz="1800" dirty="0"/>
          </a:p>
          <a:p>
            <a:pPr lvl="1">
              <a:lnSpc>
                <a:spcPts val="3385"/>
              </a:lnSpc>
              <a:spcBef>
                <a:spcPts val="597"/>
              </a:spcBef>
              <a:spcAft>
                <a:spcPts val="597"/>
              </a:spcAft>
            </a:pPr>
            <a:r>
              <a:rPr lang="en-US" altLang="zh-CN" sz="1800" dirty="0"/>
              <a:t>C </a:t>
            </a:r>
            <a:r>
              <a:rPr lang="zh-CN" altLang="en-US" sz="1800" dirty="0"/>
              <a:t>端区：具有疏水性的</a:t>
            </a:r>
            <a:r>
              <a:rPr lang="en-US" altLang="zh-CN" sz="1800" dirty="0"/>
              <a:t>7</a:t>
            </a:r>
            <a:r>
              <a:rPr lang="zh-CN" altLang="en-US" sz="1800" dirty="0"/>
              <a:t>肽重复序列</a:t>
            </a:r>
          </a:p>
        </p:txBody>
      </p:sp>
      <p:sp>
        <p:nvSpPr>
          <p:cNvPr id="15364" name="矩形 2">
            <a:extLst>
              <a:ext uri="{FF2B5EF4-FFF2-40B4-BE49-F238E27FC236}">
                <a16:creationId xmlns:a16="http://schemas.microsoft.com/office/drawing/2014/main" id="{AA544262-6362-4000-B100-BF06C52DF4F4}"/>
              </a:ext>
            </a:extLst>
          </p:cNvPr>
          <p:cNvSpPr>
            <a:spLocks noChangeArrowheads="1"/>
          </p:cNvSpPr>
          <p:nvPr/>
        </p:nvSpPr>
        <p:spPr bwMode="auto">
          <a:xfrm>
            <a:off x="8674424" y="6462444"/>
            <a:ext cx="4551393" cy="27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95" dirty="0">
                <a:ea typeface="宋体" panose="02010600030101010101" pitchFamily="2" charset="-122"/>
                <a:cs typeface="Arial" panose="020B0604020202020204" pitchFamily="34" charset="0"/>
              </a:rPr>
              <a:t>http://npd.hgu.mrc.ac.uk/user/?page=nuc_pore</a:t>
            </a:r>
            <a:endParaRPr lang="zh-CN" altLang="en-US" sz="1195" dirty="0">
              <a:ea typeface="宋体" panose="02010600030101010101" pitchFamily="2" charset="-122"/>
              <a:cs typeface="Arial" panose="020B0604020202020204" pitchFamily="34" charset="0"/>
            </a:endParaRPr>
          </a:p>
        </p:txBody>
      </p:sp>
      <p:pic>
        <p:nvPicPr>
          <p:cNvPr id="15365" name="图片 3">
            <a:extLst>
              <a:ext uri="{FF2B5EF4-FFF2-40B4-BE49-F238E27FC236}">
                <a16:creationId xmlns:a16="http://schemas.microsoft.com/office/drawing/2014/main" id="{C9704C01-7FF8-457A-87B5-5DDC205F883E}"/>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354299" y="1126440"/>
            <a:ext cx="5532901"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793051"/>
      </p:ext>
    </p:extLst>
  </p:cSld>
  <p:clrMapOvr>
    <a:masterClrMapping/>
  </p:clrMapOvr>
  <p:transition spd="slow">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4364</TotalTime>
  <Words>8826</Words>
  <Application>Microsoft Office PowerPoint</Application>
  <PresentationFormat>宽屏</PresentationFormat>
  <Paragraphs>575</Paragraphs>
  <Slides>81</Slides>
  <Notes>62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81</vt:i4>
      </vt:variant>
    </vt:vector>
  </HeadingPairs>
  <TitlesOfParts>
    <vt:vector size="87" baseType="lpstr">
      <vt:lpstr>等线</vt:lpstr>
      <vt:lpstr>微软雅黑</vt:lpstr>
      <vt:lpstr>Arial</vt:lpstr>
      <vt:lpstr>Calibri</vt:lpstr>
      <vt:lpstr>Wingdings</vt:lpstr>
      <vt:lpstr>Office 主题​​</vt:lpstr>
      <vt:lpstr>PowerPoint 演示文稿</vt:lpstr>
      <vt:lpstr>PowerPoint 演示文稿</vt:lpstr>
      <vt:lpstr>PowerPoint 演示文稿</vt:lpstr>
      <vt:lpstr>核被膜（nuclear envelope）</vt:lpstr>
      <vt:lpstr>一、核膜——结构</vt:lpstr>
      <vt:lpstr>一、核孔复合体</vt:lpstr>
      <vt:lpstr>（一）结构模型—— “fish-trap”</vt:lpstr>
      <vt:lpstr>（二）组成成分——核孔蛋白 （nucleoporin，Nup）</vt:lpstr>
      <vt:lpstr>（二）组成成分——核孔蛋白 （nucleoporin，Nup）</vt:lpstr>
      <vt:lpstr>（三）功能</vt:lpstr>
      <vt:lpstr>1．通过核孔复合体的被动扩散</vt:lpstr>
      <vt:lpstr>2．核孔复合体的主动运输</vt:lpstr>
      <vt:lpstr>亲核蛋白（karyophilic protein）入核转运机制</vt:lpstr>
      <vt:lpstr>Nuclear localization signals</vt:lpstr>
      <vt:lpstr>亲核蛋白通过核孔复合体的转运：结合（binding）与转移（translocation）</vt:lpstr>
      <vt:lpstr>核定位信号与Ran蛋白</vt:lpstr>
      <vt:lpstr>二、核纤层  nuclear lamina</vt:lpstr>
      <vt:lpstr>Hutchinson-Gilford Progeria Syndrome (HGPS)</vt:lpstr>
      <vt:lpstr>三、核膜——崩解与组装</vt:lpstr>
      <vt:lpstr>PowerPoint 演示文稿</vt:lpstr>
      <vt:lpstr>染色质 （chromatin）</vt:lpstr>
      <vt:lpstr>一、染色质DNA——基因组大小比较</vt:lpstr>
      <vt:lpstr>一、染色质DNA——基因组DNA 类型</vt:lpstr>
      <vt:lpstr>DNA 二级结构构型</vt:lpstr>
      <vt:lpstr>二、染色质蛋白</vt:lpstr>
      <vt:lpstr>三、核小体（nucleosome）</vt:lpstr>
      <vt:lpstr>（一）核小体的发现</vt:lpstr>
      <vt:lpstr>（一）核小体的发现</vt:lpstr>
      <vt:lpstr>（二）核小体的结构</vt:lpstr>
      <vt:lpstr>（二）核小体的结构</vt:lpstr>
      <vt:lpstr>组蛋白（histone）</vt:lpstr>
      <vt:lpstr>（二）核小体的结构</vt:lpstr>
      <vt:lpstr>（二）核小体的结构</vt:lpstr>
      <vt:lpstr>四、染色质组装</vt:lpstr>
      <vt:lpstr>（一）染色质组装的前期过程</vt:lpstr>
      <vt:lpstr>（二）染色质组装的多级螺旋模型</vt:lpstr>
      <vt:lpstr>（三）染色质组装的放射环结构模型</vt:lpstr>
      <vt:lpstr>五、染色质类型      （一）常染色质与异染色质</vt:lpstr>
      <vt:lpstr>（二）常染色质与异染色质间的转变</vt:lpstr>
      <vt:lpstr>（三）活性染色质与非活性染色质</vt:lpstr>
      <vt:lpstr>1．活性染色质的蛋白组成与修饰变化（组蛋白遗传密码）</vt:lpstr>
      <vt:lpstr>2．活性染色质对DNase Ⅰ超敏感</vt:lpstr>
      <vt:lpstr>PowerPoint 演示文稿</vt:lpstr>
      <vt:lpstr>一、染色质的复制与修复</vt:lpstr>
      <vt:lpstr>（一）染色质的复制</vt:lpstr>
      <vt:lpstr>（二）染色质的修复与基因组稳定性</vt:lpstr>
      <vt:lpstr>二、染色质的激活与失活</vt:lpstr>
      <vt:lpstr>（一）染色质的激活——DNA 结构与核小体相位的变化</vt:lpstr>
      <vt:lpstr>（一）染色质的激活——组蛋白的修饰</vt:lpstr>
      <vt:lpstr>核心组蛋白的赖氨酸残基乙酰化（acetylation）</vt:lpstr>
      <vt:lpstr>核心组蛋白的赖氨酸残基乙酰化（acetylation）</vt:lpstr>
      <vt:lpstr>（二）染色质的失活——X 染色体失活</vt:lpstr>
      <vt:lpstr>（二）染色质的失活——位置花斑效应</vt:lpstr>
      <vt:lpstr>三、染色质与基因表达调控</vt:lpstr>
      <vt:lpstr>（一）以染色质为模板的转录</vt:lpstr>
      <vt:lpstr>（二）转录因子介导的基因表达调控</vt:lpstr>
      <vt:lpstr>（二）转录因子介导的基因表达调控</vt:lpstr>
      <vt:lpstr>（三）DNA 甲基化介导的基因表达调控</vt:lpstr>
      <vt:lpstr>（四）组蛋白修饰介导的基因表达调控</vt:lpstr>
      <vt:lpstr>( 五）染色质与表观遗传</vt:lpstr>
      <vt:lpstr>四、染色质的三维动态分布与细胞ID</vt:lpstr>
      <vt:lpstr>PowerPoint 演示文稿</vt:lpstr>
      <vt:lpstr>一、染色体形态结构</vt:lpstr>
      <vt:lpstr>（一）着丝粒与动粒</vt:lpstr>
      <vt:lpstr>（二）染色体的其他主要结构</vt:lpstr>
      <vt:lpstr>二、染色体的功能元件（functional element）</vt:lpstr>
      <vt:lpstr>端粒</vt:lpstr>
      <vt:lpstr>PowerPoint 演示文稿</vt:lpstr>
      <vt:lpstr>端粒酶</vt:lpstr>
      <vt:lpstr>三、染色体带型</vt:lpstr>
      <vt:lpstr>四、特殊染色体——多线染色体</vt:lpstr>
      <vt:lpstr>四、特殊染色体——灯刷染色体</vt:lpstr>
      <vt:lpstr>PowerPoint 演示文稿</vt:lpstr>
      <vt:lpstr>核仁（nucleolus）</vt:lpstr>
      <vt:lpstr>一、核仁的结构</vt:lpstr>
      <vt:lpstr>二、核仁的功能</vt:lpstr>
      <vt:lpstr>三、核仁的动态周期变化</vt:lpstr>
      <vt:lpstr>四、核体（nuclear body）</vt:lpstr>
      <vt:lpstr>PowerPoint 演示文稿</vt:lpstr>
      <vt:lpstr>核基质 （nuclear matrix）</vt:lpstr>
      <vt:lpstr>PowerPoint 演示文稿</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第09章 细胞核与染色质</dc:title>
  <dc:subject>细胞生物学(第5版）</dc:subject>
  <dc:creator>wangwd</dc:creator>
  <cp:lastModifiedBy>Zhang Yu</cp:lastModifiedBy>
  <cp:revision>235</cp:revision>
  <dcterms:created xsi:type="dcterms:W3CDTF">2018-05-05T03:53:28Z</dcterms:created>
  <dcterms:modified xsi:type="dcterms:W3CDTF">2023-04-26T08:47:10Z</dcterms:modified>
</cp:coreProperties>
</file>